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4"/>
  </p:notesMasterIdLst>
  <p:sldIdLst>
    <p:sldId id="256" r:id="rId5"/>
    <p:sldId id="257" r:id="rId6"/>
    <p:sldId id="258" r:id="rId7"/>
    <p:sldId id="266" r:id="rId8"/>
    <p:sldId id="260" r:id="rId9"/>
    <p:sldId id="259" r:id="rId10"/>
    <p:sldId id="284" r:id="rId11"/>
    <p:sldId id="270" r:id="rId12"/>
    <p:sldId id="271" r:id="rId13"/>
    <p:sldId id="267" r:id="rId14"/>
    <p:sldId id="287" r:id="rId15"/>
    <p:sldId id="306" r:id="rId16"/>
    <p:sldId id="307" r:id="rId17"/>
    <p:sldId id="308" r:id="rId18"/>
    <p:sldId id="309" r:id="rId19"/>
    <p:sldId id="310" r:id="rId20"/>
    <p:sldId id="311" r:id="rId21"/>
    <p:sldId id="289" r:id="rId22"/>
    <p:sldId id="278" r:id="rId23"/>
    <p:sldId id="288" r:id="rId24"/>
    <p:sldId id="291" r:id="rId25"/>
    <p:sldId id="293" r:id="rId26"/>
    <p:sldId id="299" r:id="rId27"/>
    <p:sldId id="298" r:id="rId28"/>
    <p:sldId id="297" r:id="rId29"/>
    <p:sldId id="294" r:id="rId30"/>
    <p:sldId id="272" r:id="rId31"/>
    <p:sldId id="261" r:id="rId32"/>
    <p:sldId id="273" r:id="rId33"/>
    <p:sldId id="285" r:id="rId34"/>
    <p:sldId id="286" r:id="rId35"/>
    <p:sldId id="275" r:id="rId36"/>
    <p:sldId id="277" r:id="rId37"/>
    <p:sldId id="276" r:id="rId38"/>
    <p:sldId id="274" r:id="rId39"/>
    <p:sldId id="263" r:id="rId40"/>
    <p:sldId id="264" r:id="rId41"/>
    <p:sldId id="265" r:id="rId42"/>
    <p:sldId id="269" r:id="rId43"/>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52723-57A3-4837-B9E8-6CAACAEA3A94}" v="172" dt="2022-07-24T16:39:56.890"/>
    <p1510:client id="{1F828AAD-7F50-4E0A-92AA-9866BDB9669B}" v="1" dt="2022-07-24T10:24:13.064"/>
    <p1510:client id="{2037E2C0-4735-472C-9306-B141AA4A7DD2}" v="34" dt="2022-07-24T16:36:00.858"/>
    <p1510:client id="{B1E8F1EF-C4C7-E347-BF22-10C57E61FB8F}" v="12" dt="2022-07-24T17:59:46.0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7"/>
  </p:normalViewPr>
  <p:slideViewPr>
    <p:cSldViewPr snapToGrid="0" snapToObjects="1">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D3FC9C-A83C-4EEE-9313-5F9210E1134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185E43FF-E75A-450D-AF7C-02449772FA74}">
      <dgm:prSet/>
      <dgm:spPr/>
      <dgm:t>
        <a:bodyPr/>
        <a:lstStyle/>
        <a:p>
          <a:r>
            <a:rPr lang="en-GB" b="1"/>
            <a:t>1. Initial Exploratory Data Analysis</a:t>
          </a:r>
          <a:endParaRPr lang="en-US"/>
        </a:p>
      </dgm:t>
    </dgm:pt>
    <dgm:pt modelId="{73A59465-82E9-4699-8EE6-C6DDAF2A9F73}" type="parTrans" cxnId="{3E8BCBBA-5CD1-48F5-B9FE-5F92075FCB61}">
      <dgm:prSet/>
      <dgm:spPr/>
      <dgm:t>
        <a:bodyPr/>
        <a:lstStyle/>
        <a:p>
          <a:endParaRPr lang="en-US"/>
        </a:p>
      </dgm:t>
    </dgm:pt>
    <dgm:pt modelId="{34CFBC6B-489F-4CAC-B496-354F6241DDE8}" type="sibTrans" cxnId="{3E8BCBBA-5CD1-48F5-B9FE-5F92075FCB61}">
      <dgm:prSet/>
      <dgm:spPr/>
      <dgm:t>
        <a:bodyPr/>
        <a:lstStyle/>
        <a:p>
          <a:endParaRPr lang="en-US"/>
        </a:p>
      </dgm:t>
    </dgm:pt>
    <dgm:pt modelId="{94856C66-1B85-4113-BB53-2DCBFE3975F5}">
      <dgm:prSet/>
      <dgm:spPr/>
      <dgm:t>
        <a:bodyPr/>
        <a:lstStyle/>
        <a:p>
          <a:r>
            <a:rPr lang="en-GB" b="1"/>
            <a:t>2. Methodology</a:t>
          </a:r>
          <a:endParaRPr lang="en-US"/>
        </a:p>
      </dgm:t>
    </dgm:pt>
    <dgm:pt modelId="{52B5748A-22ED-4D90-B0B3-91BC9472885B}" type="parTrans" cxnId="{A7123A31-B8A7-4B73-90E0-10BD9DB49F5E}">
      <dgm:prSet/>
      <dgm:spPr/>
      <dgm:t>
        <a:bodyPr/>
        <a:lstStyle/>
        <a:p>
          <a:endParaRPr lang="en-US"/>
        </a:p>
      </dgm:t>
    </dgm:pt>
    <dgm:pt modelId="{447ECECF-C006-49BF-82B9-462A188C7355}" type="sibTrans" cxnId="{A7123A31-B8A7-4B73-90E0-10BD9DB49F5E}">
      <dgm:prSet/>
      <dgm:spPr/>
      <dgm:t>
        <a:bodyPr/>
        <a:lstStyle/>
        <a:p>
          <a:endParaRPr lang="en-US"/>
        </a:p>
      </dgm:t>
    </dgm:pt>
    <dgm:pt modelId="{55DD95B5-B54B-491B-BA84-280B9F06096D}">
      <dgm:prSet/>
      <dgm:spPr/>
      <dgm:t>
        <a:bodyPr/>
        <a:lstStyle/>
        <a:p>
          <a:r>
            <a:rPr lang="en-GB" b="1"/>
            <a:t>3. Data Transformations</a:t>
          </a:r>
          <a:endParaRPr lang="en-US"/>
        </a:p>
      </dgm:t>
    </dgm:pt>
    <dgm:pt modelId="{8D4B9A18-5F60-4649-813B-D8F9C4A4B06F}" type="parTrans" cxnId="{0342FBE6-6D44-4DE7-B438-3E7E8D4C0867}">
      <dgm:prSet/>
      <dgm:spPr/>
      <dgm:t>
        <a:bodyPr/>
        <a:lstStyle/>
        <a:p>
          <a:endParaRPr lang="en-US"/>
        </a:p>
      </dgm:t>
    </dgm:pt>
    <dgm:pt modelId="{E0053CDB-454C-407D-BE57-1F7F47875E20}" type="sibTrans" cxnId="{0342FBE6-6D44-4DE7-B438-3E7E8D4C0867}">
      <dgm:prSet/>
      <dgm:spPr/>
      <dgm:t>
        <a:bodyPr/>
        <a:lstStyle/>
        <a:p>
          <a:endParaRPr lang="en-US"/>
        </a:p>
      </dgm:t>
    </dgm:pt>
    <dgm:pt modelId="{259ACEA3-E532-4FDA-8ACF-8D060A196F42}">
      <dgm:prSet/>
      <dgm:spPr/>
      <dgm:t>
        <a:bodyPr/>
        <a:lstStyle/>
        <a:p>
          <a:endParaRPr lang="en-GB"/>
        </a:p>
      </dgm:t>
    </dgm:pt>
    <dgm:pt modelId="{6CA0A741-9F05-4C18-B261-125DA047228C}" type="parTrans" cxnId="{93C2D110-1A81-41C1-9852-86148D32DFAF}">
      <dgm:prSet/>
      <dgm:spPr/>
      <dgm:t>
        <a:bodyPr/>
        <a:lstStyle/>
        <a:p>
          <a:endParaRPr lang="en-US"/>
        </a:p>
      </dgm:t>
    </dgm:pt>
    <dgm:pt modelId="{D7A559FB-04BE-47CB-A4E9-F4BAF33B3982}" type="sibTrans" cxnId="{93C2D110-1A81-41C1-9852-86148D32DFAF}">
      <dgm:prSet/>
      <dgm:spPr/>
      <dgm:t>
        <a:bodyPr/>
        <a:lstStyle/>
        <a:p>
          <a:endParaRPr lang="en-US"/>
        </a:p>
      </dgm:t>
    </dgm:pt>
    <dgm:pt modelId="{B0AF9236-60B7-4547-9601-B225706DAFE1}">
      <dgm:prSet/>
      <dgm:spPr/>
      <dgm:t>
        <a:bodyPr/>
        <a:lstStyle/>
        <a:p>
          <a:r>
            <a:rPr lang="en-GB" b="1"/>
            <a:t>4. Analyse Results</a:t>
          </a:r>
          <a:endParaRPr lang="en-US"/>
        </a:p>
      </dgm:t>
    </dgm:pt>
    <dgm:pt modelId="{23DA9FDF-0149-45B3-A812-93B4B4843967}" type="parTrans" cxnId="{18138CF9-FC68-4CDC-B219-A7C75F226E01}">
      <dgm:prSet/>
      <dgm:spPr/>
      <dgm:t>
        <a:bodyPr/>
        <a:lstStyle/>
        <a:p>
          <a:endParaRPr lang="en-US"/>
        </a:p>
      </dgm:t>
    </dgm:pt>
    <dgm:pt modelId="{427CF028-C461-4933-855B-FDD6B97944DD}" type="sibTrans" cxnId="{18138CF9-FC68-4CDC-B219-A7C75F226E01}">
      <dgm:prSet/>
      <dgm:spPr/>
      <dgm:t>
        <a:bodyPr/>
        <a:lstStyle/>
        <a:p>
          <a:endParaRPr lang="en-US"/>
        </a:p>
      </dgm:t>
    </dgm:pt>
    <dgm:pt modelId="{E5F19F45-8919-4F62-85B2-592BD23E1F26}" type="pres">
      <dgm:prSet presAssocID="{A0D3FC9C-A83C-4EEE-9313-5F9210E11345}" presName="root" presStyleCnt="0">
        <dgm:presLayoutVars>
          <dgm:dir/>
          <dgm:resizeHandles val="exact"/>
        </dgm:presLayoutVars>
      </dgm:prSet>
      <dgm:spPr/>
    </dgm:pt>
    <dgm:pt modelId="{320F939B-922C-4C0D-9DD9-0AD6C0D486B9}" type="pres">
      <dgm:prSet presAssocID="{185E43FF-E75A-450D-AF7C-02449772FA74}" presName="compNode" presStyleCnt="0"/>
      <dgm:spPr/>
    </dgm:pt>
    <dgm:pt modelId="{F05F9FBC-0F8E-445C-9F74-19EEB86CA370}" type="pres">
      <dgm:prSet presAssocID="{185E43FF-E75A-450D-AF7C-02449772FA7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65DB6DD8-2AAD-4027-A6D1-4716353657B0}" type="pres">
      <dgm:prSet presAssocID="{185E43FF-E75A-450D-AF7C-02449772FA74}" presName="spaceRect" presStyleCnt="0"/>
      <dgm:spPr/>
    </dgm:pt>
    <dgm:pt modelId="{0296E504-F7E2-4009-A0DF-EED1E4278B87}" type="pres">
      <dgm:prSet presAssocID="{185E43FF-E75A-450D-AF7C-02449772FA74}" presName="textRect" presStyleLbl="revTx" presStyleIdx="0" presStyleCnt="4">
        <dgm:presLayoutVars>
          <dgm:chMax val="1"/>
          <dgm:chPref val="1"/>
        </dgm:presLayoutVars>
      </dgm:prSet>
      <dgm:spPr/>
    </dgm:pt>
    <dgm:pt modelId="{BFD21D6B-5337-4DA4-B8EB-ECA9AF7C8D4A}" type="pres">
      <dgm:prSet presAssocID="{34CFBC6B-489F-4CAC-B496-354F6241DDE8}" presName="sibTrans" presStyleCnt="0"/>
      <dgm:spPr/>
    </dgm:pt>
    <dgm:pt modelId="{FD539BA1-DDFD-42E1-900C-5A13809BACFD}" type="pres">
      <dgm:prSet presAssocID="{94856C66-1B85-4113-BB53-2DCBFE3975F5}" presName="compNode" presStyleCnt="0"/>
      <dgm:spPr/>
    </dgm:pt>
    <dgm:pt modelId="{7DD9EB00-3D11-49D9-9D61-F1FDC1212BE9}" type="pres">
      <dgm:prSet presAssocID="{94856C66-1B85-4113-BB53-2DCBFE3975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ACF9F94-EFD6-4C8A-9A3B-229A0CEDAAA9}" type="pres">
      <dgm:prSet presAssocID="{94856C66-1B85-4113-BB53-2DCBFE3975F5}" presName="spaceRect" presStyleCnt="0"/>
      <dgm:spPr/>
    </dgm:pt>
    <dgm:pt modelId="{4B6FE0FB-A1F9-464E-AE9C-ED9DC7589BE7}" type="pres">
      <dgm:prSet presAssocID="{94856C66-1B85-4113-BB53-2DCBFE3975F5}" presName="textRect" presStyleLbl="revTx" presStyleIdx="1" presStyleCnt="4">
        <dgm:presLayoutVars>
          <dgm:chMax val="1"/>
          <dgm:chPref val="1"/>
        </dgm:presLayoutVars>
      </dgm:prSet>
      <dgm:spPr/>
    </dgm:pt>
    <dgm:pt modelId="{708F236B-FF2B-4D65-B666-379C538DFD1D}" type="pres">
      <dgm:prSet presAssocID="{447ECECF-C006-49BF-82B9-462A188C7355}" presName="sibTrans" presStyleCnt="0"/>
      <dgm:spPr/>
    </dgm:pt>
    <dgm:pt modelId="{FF76B991-4D29-46BA-8800-82099827A891}" type="pres">
      <dgm:prSet presAssocID="{55DD95B5-B54B-491B-BA84-280B9F06096D}" presName="compNode" presStyleCnt="0"/>
      <dgm:spPr/>
    </dgm:pt>
    <dgm:pt modelId="{69ED357B-181C-4450-B879-F1D76D37CD4B}" type="pres">
      <dgm:prSet presAssocID="{55DD95B5-B54B-491B-BA84-280B9F06096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7FE67744-A495-4557-8A8C-99E187AB43EF}" type="pres">
      <dgm:prSet presAssocID="{55DD95B5-B54B-491B-BA84-280B9F06096D}" presName="spaceRect" presStyleCnt="0"/>
      <dgm:spPr/>
    </dgm:pt>
    <dgm:pt modelId="{98F49260-34BF-40FA-8726-E23A56E0A0F1}" type="pres">
      <dgm:prSet presAssocID="{55DD95B5-B54B-491B-BA84-280B9F06096D}" presName="textRect" presStyleLbl="revTx" presStyleIdx="2" presStyleCnt="4">
        <dgm:presLayoutVars>
          <dgm:chMax val="1"/>
          <dgm:chPref val="1"/>
        </dgm:presLayoutVars>
      </dgm:prSet>
      <dgm:spPr/>
    </dgm:pt>
    <dgm:pt modelId="{A4F65FA3-4F1C-4018-9E66-93522E2E1BBA}" type="pres">
      <dgm:prSet presAssocID="{E0053CDB-454C-407D-BE57-1F7F47875E20}" presName="sibTrans" presStyleCnt="0"/>
      <dgm:spPr/>
    </dgm:pt>
    <dgm:pt modelId="{BAAE013C-FD2F-408F-AF84-60BD587BAF6A}" type="pres">
      <dgm:prSet presAssocID="{B0AF9236-60B7-4547-9601-B225706DAFE1}" presName="compNode" presStyleCnt="0"/>
      <dgm:spPr/>
    </dgm:pt>
    <dgm:pt modelId="{8CCB22C3-5850-4E05-9C12-3EAD626198B5}" type="pres">
      <dgm:prSet presAssocID="{B0AF9236-60B7-4547-9601-B225706DAFE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636DF500-D5D2-4DCE-85B2-5605F68BDA48}" type="pres">
      <dgm:prSet presAssocID="{B0AF9236-60B7-4547-9601-B225706DAFE1}" presName="spaceRect" presStyleCnt="0"/>
      <dgm:spPr/>
    </dgm:pt>
    <dgm:pt modelId="{4D7BFDA4-45E7-476E-B2F6-6DD05B69CCFD}" type="pres">
      <dgm:prSet presAssocID="{B0AF9236-60B7-4547-9601-B225706DAFE1}" presName="textRect" presStyleLbl="revTx" presStyleIdx="3" presStyleCnt="4">
        <dgm:presLayoutVars>
          <dgm:chMax val="1"/>
          <dgm:chPref val="1"/>
        </dgm:presLayoutVars>
      </dgm:prSet>
      <dgm:spPr/>
    </dgm:pt>
  </dgm:ptLst>
  <dgm:cxnLst>
    <dgm:cxn modelId="{93C2D110-1A81-41C1-9852-86148D32DFAF}" srcId="{55DD95B5-B54B-491B-BA84-280B9F06096D}" destId="{259ACEA3-E532-4FDA-8ACF-8D060A196F42}" srcOrd="0" destOrd="0" parTransId="{6CA0A741-9F05-4C18-B261-125DA047228C}" sibTransId="{D7A559FB-04BE-47CB-A4E9-F4BAF33B3982}"/>
    <dgm:cxn modelId="{A7123A31-B8A7-4B73-90E0-10BD9DB49F5E}" srcId="{A0D3FC9C-A83C-4EEE-9313-5F9210E11345}" destId="{94856C66-1B85-4113-BB53-2DCBFE3975F5}" srcOrd="1" destOrd="0" parTransId="{52B5748A-22ED-4D90-B0B3-91BC9472885B}" sibTransId="{447ECECF-C006-49BF-82B9-462A188C7355}"/>
    <dgm:cxn modelId="{E6180887-3465-4B54-A249-29087205D8A3}" type="presOf" srcId="{185E43FF-E75A-450D-AF7C-02449772FA74}" destId="{0296E504-F7E2-4009-A0DF-EED1E4278B87}" srcOrd="0" destOrd="0" presId="urn:microsoft.com/office/officeart/2018/2/layout/IconLabelList"/>
    <dgm:cxn modelId="{00556893-10CA-4E4B-A36F-0C2C12BA4BBF}" type="presOf" srcId="{94856C66-1B85-4113-BB53-2DCBFE3975F5}" destId="{4B6FE0FB-A1F9-464E-AE9C-ED9DC7589BE7}" srcOrd="0" destOrd="0" presId="urn:microsoft.com/office/officeart/2018/2/layout/IconLabelList"/>
    <dgm:cxn modelId="{CB90E5B5-B1DA-4F70-A2CD-C7A75D5D0F48}" type="presOf" srcId="{A0D3FC9C-A83C-4EEE-9313-5F9210E11345}" destId="{E5F19F45-8919-4F62-85B2-592BD23E1F26}" srcOrd="0" destOrd="0" presId="urn:microsoft.com/office/officeart/2018/2/layout/IconLabelList"/>
    <dgm:cxn modelId="{3E8BCBBA-5CD1-48F5-B9FE-5F92075FCB61}" srcId="{A0D3FC9C-A83C-4EEE-9313-5F9210E11345}" destId="{185E43FF-E75A-450D-AF7C-02449772FA74}" srcOrd="0" destOrd="0" parTransId="{73A59465-82E9-4699-8EE6-C6DDAF2A9F73}" sibTransId="{34CFBC6B-489F-4CAC-B496-354F6241DDE8}"/>
    <dgm:cxn modelId="{67A416DF-FF8B-4317-8EB3-4BD3883D699A}" type="presOf" srcId="{B0AF9236-60B7-4547-9601-B225706DAFE1}" destId="{4D7BFDA4-45E7-476E-B2F6-6DD05B69CCFD}" srcOrd="0" destOrd="0" presId="urn:microsoft.com/office/officeart/2018/2/layout/IconLabelList"/>
    <dgm:cxn modelId="{0342FBE6-6D44-4DE7-B438-3E7E8D4C0867}" srcId="{A0D3FC9C-A83C-4EEE-9313-5F9210E11345}" destId="{55DD95B5-B54B-491B-BA84-280B9F06096D}" srcOrd="2" destOrd="0" parTransId="{8D4B9A18-5F60-4649-813B-D8F9C4A4B06F}" sibTransId="{E0053CDB-454C-407D-BE57-1F7F47875E20}"/>
    <dgm:cxn modelId="{432571F6-32E1-46A6-94B6-D891C2BA5FC6}" type="presOf" srcId="{55DD95B5-B54B-491B-BA84-280B9F06096D}" destId="{98F49260-34BF-40FA-8726-E23A56E0A0F1}" srcOrd="0" destOrd="0" presId="urn:microsoft.com/office/officeart/2018/2/layout/IconLabelList"/>
    <dgm:cxn modelId="{18138CF9-FC68-4CDC-B219-A7C75F226E01}" srcId="{A0D3FC9C-A83C-4EEE-9313-5F9210E11345}" destId="{B0AF9236-60B7-4547-9601-B225706DAFE1}" srcOrd="3" destOrd="0" parTransId="{23DA9FDF-0149-45B3-A812-93B4B4843967}" sibTransId="{427CF028-C461-4933-855B-FDD6B97944DD}"/>
    <dgm:cxn modelId="{B283B59C-708C-45BE-85DE-263AC217C52B}" type="presParOf" srcId="{E5F19F45-8919-4F62-85B2-592BD23E1F26}" destId="{320F939B-922C-4C0D-9DD9-0AD6C0D486B9}" srcOrd="0" destOrd="0" presId="urn:microsoft.com/office/officeart/2018/2/layout/IconLabelList"/>
    <dgm:cxn modelId="{9AFA1035-68AB-404D-9F14-3B0799968692}" type="presParOf" srcId="{320F939B-922C-4C0D-9DD9-0AD6C0D486B9}" destId="{F05F9FBC-0F8E-445C-9F74-19EEB86CA370}" srcOrd="0" destOrd="0" presId="urn:microsoft.com/office/officeart/2018/2/layout/IconLabelList"/>
    <dgm:cxn modelId="{5CDE3072-947E-4C40-B99F-5B7D70D8BB33}" type="presParOf" srcId="{320F939B-922C-4C0D-9DD9-0AD6C0D486B9}" destId="{65DB6DD8-2AAD-4027-A6D1-4716353657B0}" srcOrd="1" destOrd="0" presId="urn:microsoft.com/office/officeart/2018/2/layout/IconLabelList"/>
    <dgm:cxn modelId="{8F9AC4B5-55DB-48F9-A922-DF4E2005C592}" type="presParOf" srcId="{320F939B-922C-4C0D-9DD9-0AD6C0D486B9}" destId="{0296E504-F7E2-4009-A0DF-EED1E4278B87}" srcOrd="2" destOrd="0" presId="urn:microsoft.com/office/officeart/2018/2/layout/IconLabelList"/>
    <dgm:cxn modelId="{B4A81FD5-E077-4DBB-B485-BFC599CF58F8}" type="presParOf" srcId="{E5F19F45-8919-4F62-85B2-592BD23E1F26}" destId="{BFD21D6B-5337-4DA4-B8EB-ECA9AF7C8D4A}" srcOrd="1" destOrd="0" presId="urn:microsoft.com/office/officeart/2018/2/layout/IconLabelList"/>
    <dgm:cxn modelId="{6447AAAB-B510-4A80-BC42-35ACA653BCE2}" type="presParOf" srcId="{E5F19F45-8919-4F62-85B2-592BD23E1F26}" destId="{FD539BA1-DDFD-42E1-900C-5A13809BACFD}" srcOrd="2" destOrd="0" presId="urn:microsoft.com/office/officeart/2018/2/layout/IconLabelList"/>
    <dgm:cxn modelId="{5D25D5C4-FD04-4AE4-90EB-87DA7BEE857A}" type="presParOf" srcId="{FD539BA1-DDFD-42E1-900C-5A13809BACFD}" destId="{7DD9EB00-3D11-49D9-9D61-F1FDC1212BE9}" srcOrd="0" destOrd="0" presId="urn:microsoft.com/office/officeart/2018/2/layout/IconLabelList"/>
    <dgm:cxn modelId="{6302BF6D-4835-44A6-AA2A-A9BAD3595388}" type="presParOf" srcId="{FD539BA1-DDFD-42E1-900C-5A13809BACFD}" destId="{5ACF9F94-EFD6-4C8A-9A3B-229A0CEDAAA9}" srcOrd="1" destOrd="0" presId="urn:microsoft.com/office/officeart/2018/2/layout/IconLabelList"/>
    <dgm:cxn modelId="{FDC1B2E9-00CB-4A09-B12A-5A1AE8EC3A57}" type="presParOf" srcId="{FD539BA1-DDFD-42E1-900C-5A13809BACFD}" destId="{4B6FE0FB-A1F9-464E-AE9C-ED9DC7589BE7}" srcOrd="2" destOrd="0" presId="urn:microsoft.com/office/officeart/2018/2/layout/IconLabelList"/>
    <dgm:cxn modelId="{CADB204C-3A87-4271-BF20-DB1C60153DCD}" type="presParOf" srcId="{E5F19F45-8919-4F62-85B2-592BD23E1F26}" destId="{708F236B-FF2B-4D65-B666-379C538DFD1D}" srcOrd="3" destOrd="0" presId="urn:microsoft.com/office/officeart/2018/2/layout/IconLabelList"/>
    <dgm:cxn modelId="{1383DF53-3382-429C-A3E9-0D6E61628E96}" type="presParOf" srcId="{E5F19F45-8919-4F62-85B2-592BD23E1F26}" destId="{FF76B991-4D29-46BA-8800-82099827A891}" srcOrd="4" destOrd="0" presId="urn:microsoft.com/office/officeart/2018/2/layout/IconLabelList"/>
    <dgm:cxn modelId="{14890F0D-40C3-469E-BBC7-DA4C8F74A431}" type="presParOf" srcId="{FF76B991-4D29-46BA-8800-82099827A891}" destId="{69ED357B-181C-4450-B879-F1D76D37CD4B}" srcOrd="0" destOrd="0" presId="urn:microsoft.com/office/officeart/2018/2/layout/IconLabelList"/>
    <dgm:cxn modelId="{38A3C7D1-D1A9-40C9-911E-50008D05ACDC}" type="presParOf" srcId="{FF76B991-4D29-46BA-8800-82099827A891}" destId="{7FE67744-A495-4557-8A8C-99E187AB43EF}" srcOrd="1" destOrd="0" presId="urn:microsoft.com/office/officeart/2018/2/layout/IconLabelList"/>
    <dgm:cxn modelId="{C5307335-760E-4A26-A6C7-9392B5AD60AB}" type="presParOf" srcId="{FF76B991-4D29-46BA-8800-82099827A891}" destId="{98F49260-34BF-40FA-8726-E23A56E0A0F1}" srcOrd="2" destOrd="0" presId="urn:microsoft.com/office/officeart/2018/2/layout/IconLabelList"/>
    <dgm:cxn modelId="{54DAE8C7-E97E-4D5D-B951-CC2BCA504954}" type="presParOf" srcId="{E5F19F45-8919-4F62-85B2-592BD23E1F26}" destId="{A4F65FA3-4F1C-4018-9E66-93522E2E1BBA}" srcOrd="5" destOrd="0" presId="urn:microsoft.com/office/officeart/2018/2/layout/IconLabelList"/>
    <dgm:cxn modelId="{2017E2EB-7644-4D18-9F7A-09053CECB44C}" type="presParOf" srcId="{E5F19F45-8919-4F62-85B2-592BD23E1F26}" destId="{BAAE013C-FD2F-408F-AF84-60BD587BAF6A}" srcOrd="6" destOrd="0" presId="urn:microsoft.com/office/officeart/2018/2/layout/IconLabelList"/>
    <dgm:cxn modelId="{CF439605-4EB8-4ED5-905B-AF17974CA9CB}" type="presParOf" srcId="{BAAE013C-FD2F-408F-AF84-60BD587BAF6A}" destId="{8CCB22C3-5850-4E05-9C12-3EAD626198B5}" srcOrd="0" destOrd="0" presId="urn:microsoft.com/office/officeart/2018/2/layout/IconLabelList"/>
    <dgm:cxn modelId="{21D059DE-06DB-4DDE-A65C-5FF2108FBDD8}" type="presParOf" srcId="{BAAE013C-FD2F-408F-AF84-60BD587BAF6A}" destId="{636DF500-D5D2-4DCE-85B2-5605F68BDA48}" srcOrd="1" destOrd="0" presId="urn:microsoft.com/office/officeart/2018/2/layout/IconLabelList"/>
    <dgm:cxn modelId="{8342EBAA-F721-4A1A-8294-97DB9771355F}" type="presParOf" srcId="{BAAE013C-FD2F-408F-AF84-60BD587BAF6A}" destId="{4D7BFDA4-45E7-476E-B2F6-6DD05B69CCFD}"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C981D-91BE-491A-8185-D5398FCED51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3E813E3-350E-44D1-BF2C-6ECB2E4D013A}">
      <dgm:prSet/>
      <dgm:spPr/>
      <dgm:t>
        <a:bodyPr/>
        <a:lstStyle/>
        <a:p>
          <a:r>
            <a:rPr lang="en-GB"/>
            <a:t>Using </a:t>
          </a:r>
          <a:r>
            <a:rPr lang="en-GB" b="1"/>
            <a:t>country </a:t>
          </a:r>
          <a:r>
            <a:rPr lang="en-GB"/>
            <a:t>attributes to fetch the GDP per capita – During modelling process data was scaled to have mean 0 and SD of 1 as most of the variables were one hot encoded</a:t>
          </a:r>
          <a:endParaRPr lang="en-US"/>
        </a:p>
      </dgm:t>
    </dgm:pt>
    <dgm:pt modelId="{A65DC8B6-1C20-4833-880B-871A56BBD1BC}" type="parTrans" cxnId="{1B02FE69-8B5F-4BBD-9E8A-40F1D1EEE02E}">
      <dgm:prSet/>
      <dgm:spPr/>
      <dgm:t>
        <a:bodyPr/>
        <a:lstStyle/>
        <a:p>
          <a:endParaRPr lang="en-US"/>
        </a:p>
      </dgm:t>
    </dgm:pt>
    <dgm:pt modelId="{82B08798-2810-4834-9F02-7CC8685BBA62}" type="sibTrans" cxnId="{1B02FE69-8B5F-4BBD-9E8A-40F1D1EEE02E}">
      <dgm:prSet/>
      <dgm:spPr/>
      <dgm:t>
        <a:bodyPr/>
        <a:lstStyle/>
        <a:p>
          <a:endParaRPr lang="en-US"/>
        </a:p>
      </dgm:t>
    </dgm:pt>
    <dgm:pt modelId="{3094AAF4-83CE-4EBA-8CE1-C4ADAD526D9E}">
      <dgm:prSet/>
      <dgm:spPr/>
      <dgm:t>
        <a:bodyPr/>
        <a:lstStyle/>
        <a:p>
          <a:r>
            <a:rPr lang="en-GB" b="1"/>
            <a:t>Gender </a:t>
          </a:r>
          <a:r>
            <a:rPr lang="en-GB"/>
            <a:t>information was not available for 2011, 2012 and 2013 – Imputed based on industry standards for the individual years</a:t>
          </a:r>
          <a:endParaRPr lang="en-US"/>
        </a:p>
      </dgm:t>
    </dgm:pt>
    <dgm:pt modelId="{3499B6E1-9B84-4967-9B8E-FF2B70036853}" type="parTrans" cxnId="{431D5F86-E72E-40D5-89AD-97B476EA87F1}">
      <dgm:prSet/>
      <dgm:spPr/>
      <dgm:t>
        <a:bodyPr/>
        <a:lstStyle/>
        <a:p>
          <a:endParaRPr lang="en-US"/>
        </a:p>
      </dgm:t>
    </dgm:pt>
    <dgm:pt modelId="{6654EFD5-814E-4F77-82C6-758041070207}" type="sibTrans" cxnId="{431D5F86-E72E-40D5-89AD-97B476EA87F1}">
      <dgm:prSet/>
      <dgm:spPr/>
      <dgm:t>
        <a:bodyPr/>
        <a:lstStyle/>
        <a:p>
          <a:endParaRPr lang="en-US"/>
        </a:p>
      </dgm:t>
    </dgm:pt>
    <dgm:pt modelId="{8E61B79C-61BA-4C27-B578-F70A56DB4DF3}">
      <dgm:prSet/>
      <dgm:spPr/>
      <dgm:t>
        <a:bodyPr/>
        <a:lstStyle/>
        <a:p>
          <a:r>
            <a:rPr lang="en-GB" b="1"/>
            <a:t>Compensation </a:t>
          </a:r>
          <a:r>
            <a:rPr lang="en-GB"/>
            <a:t>has both ranges and individual values – By analysis industry standards 9 categories were created</a:t>
          </a:r>
          <a:endParaRPr lang="en-US"/>
        </a:p>
      </dgm:t>
    </dgm:pt>
    <dgm:pt modelId="{F135BFA0-D458-4EE2-837A-40BF01D2668F}" type="parTrans" cxnId="{DACB9EA9-4B4C-4E53-818D-44A3F50D5F07}">
      <dgm:prSet/>
      <dgm:spPr/>
      <dgm:t>
        <a:bodyPr/>
        <a:lstStyle/>
        <a:p>
          <a:endParaRPr lang="en-US"/>
        </a:p>
      </dgm:t>
    </dgm:pt>
    <dgm:pt modelId="{986871D0-7D20-4D6C-9724-7E84BDB955C5}" type="sibTrans" cxnId="{DACB9EA9-4B4C-4E53-818D-44A3F50D5F07}">
      <dgm:prSet/>
      <dgm:spPr/>
      <dgm:t>
        <a:bodyPr/>
        <a:lstStyle/>
        <a:p>
          <a:endParaRPr lang="en-US"/>
        </a:p>
      </dgm:t>
    </dgm:pt>
    <dgm:pt modelId="{8480886B-3E68-4BB9-9D19-40E181614461}" type="pres">
      <dgm:prSet presAssocID="{A14C981D-91BE-491A-8185-D5398FCED519}" presName="linear" presStyleCnt="0">
        <dgm:presLayoutVars>
          <dgm:animLvl val="lvl"/>
          <dgm:resizeHandles val="exact"/>
        </dgm:presLayoutVars>
      </dgm:prSet>
      <dgm:spPr/>
    </dgm:pt>
    <dgm:pt modelId="{3A7E2149-FB81-40BB-8385-B68C14648752}" type="pres">
      <dgm:prSet presAssocID="{23E813E3-350E-44D1-BF2C-6ECB2E4D013A}" presName="parentText" presStyleLbl="node1" presStyleIdx="0" presStyleCnt="3">
        <dgm:presLayoutVars>
          <dgm:chMax val="0"/>
          <dgm:bulletEnabled val="1"/>
        </dgm:presLayoutVars>
      </dgm:prSet>
      <dgm:spPr/>
    </dgm:pt>
    <dgm:pt modelId="{B58D6D64-FAB2-4C3A-B5D5-ABB1E47DBCE0}" type="pres">
      <dgm:prSet presAssocID="{82B08798-2810-4834-9F02-7CC8685BBA62}" presName="spacer" presStyleCnt="0"/>
      <dgm:spPr/>
    </dgm:pt>
    <dgm:pt modelId="{1AC2D3E8-6487-4E9C-AFC3-14E48CA77316}" type="pres">
      <dgm:prSet presAssocID="{3094AAF4-83CE-4EBA-8CE1-C4ADAD526D9E}" presName="parentText" presStyleLbl="node1" presStyleIdx="1" presStyleCnt="3">
        <dgm:presLayoutVars>
          <dgm:chMax val="0"/>
          <dgm:bulletEnabled val="1"/>
        </dgm:presLayoutVars>
      </dgm:prSet>
      <dgm:spPr/>
    </dgm:pt>
    <dgm:pt modelId="{721B95C9-B35A-4ECA-A050-ED7F8073BC36}" type="pres">
      <dgm:prSet presAssocID="{6654EFD5-814E-4F77-82C6-758041070207}" presName="spacer" presStyleCnt="0"/>
      <dgm:spPr/>
    </dgm:pt>
    <dgm:pt modelId="{8C7AF966-966F-47B9-BDF9-23892C5A118E}" type="pres">
      <dgm:prSet presAssocID="{8E61B79C-61BA-4C27-B578-F70A56DB4DF3}" presName="parentText" presStyleLbl="node1" presStyleIdx="2" presStyleCnt="3">
        <dgm:presLayoutVars>
          <dgm:chMax val="0"/>
          <dgm:bulletEnabled val="1"/>
        </dgm:presLayoutVars>
      </dgm:prSet>
      <dgm:spPr/>
    </dgm:pt>
  </dgm:ptLst>
  <dgm:cxnLst>
    <dgm:cxn modelId="{1B02FE69-8B5F-4BBD-9E8A-40F1D1EEE02E}" srcId="{A14C981D-91BE-491A-8185-D5398FCED519}" destId="{23E813E3-350E-44D1-BF2C-6ECB2E4D013A}" srcOrd="0" destOrd="0" parTransId="{A65DC8B6-1C20-4833-880B-871A56BBD1BC}" sibTransId="{82B08798-2810-4834-9F02-7CC8685BBA62}"/>
    <dgm:cxn modelId="{F1B70F6C-D6B2-44C6-BBB6-D358864EEC2F}" type="presOf" srcId="{8E61B79C-61BA-4C27-B578-F70A56DB4DF3}" destId="{8C7AF966-966F-47B9-BDF9-23892C5A118E}" srcOrd="0" destOrd="0" presId="urn:microsoft.com/office/officeart/2005/8/layout/vList2"/>
    <dgm:cxn modelId="{957B6659-7F02-4531-97D9-78DAFBECAD26}" type="presOf" srcId="{23E813E3-350E-44D1-BF2C-6ECB2E4D013A}" destId="{3A7E2149-FB81-40BB-8385-B68C14648752}" srcOrd="0" destOrd="0" presId="urn:microsoft.com/office/officeart/2005/8/layout/vList2"/>
    <dgm:cxn modelId="{431D5F86-E72E-40D5-89AD-97B476EA87F1}" srcId="{A14C981D-91BE-491A-8185-D5398FCED519}" destId="{3094AAF4-83CE-4EBA-8CE1-C4ADAD526D9E}" srcOrd="1" destOrd="0" parTransId="{3499B6E1-9B84-4967-9B8E-FF2B70036853}" sibTransId="{6654EFD5-814E-4F77-82C6-758041070207}"/>
    <dgm:cxn modelId="{DACB9EA9-4B4C-4E53-818D-44A3F50D5F07}" srcId="{A14C981D-91BE-491A-8185-D5398FCED519}" destId="{8E61B79C-61BA-4C27-B578-F70A56DB4DF3}" srcOrd="2" destOrd="0" parTransId="{F135BFA0-D458-4EE2-837A-40BF01D2668F}" sibTransId="{986871D0-7D20-4D6C-9724-7E84BDB955C5}"/>
    <dgm:cxn modelId="{1A208EDB-5025-49A8-A23A-91528F958340}" type="presOf" srcId="{A14C981D-91BE-491A-8185-D5398FCED519}" destId="{8480886B-3E68-4BB9-9D19-40E181614461}" srcOrd="0" destOrd="0" presId="urn:microsoft.com/office/officeart/2005/8/layout/vList2"/>
    <dgm:cxn modelId="{B10C1CEB-102C-4EEE-8F57-443347E33EF6}" type="presOf" srcId="{3094AAF4-83CE-4EBA-8CE1-C4ADAD526D9E}" destId="{1AC2D3E8-6487-4E9C-AFC3-14E48CA77316}" srcOrd="0" destOrd="0" presId="urn:microsoft.com/office/officeart/2005/8/layout/vList2"/>
    <dgm:cxn modelId="{92D399F0-F485-4DF7-B457-A1E651C832EC}" type="presParOf" srcId="{8480886B-3E68-4BB9-9D19-40E181614461}" destId="{3A7E2149-FB81-40BB-8385-B68C14648752}" srcOrd="0" destOrd="0" presId="urn:microsoft.com/office/officeart/2005/8/layout/vList2"/>
    <dgm:cxn modelId="{BE82782F-E5D0-4D17-BF6B-DC240D74F0FC}" type="presParOf" srcId="{8480886B-3E68-4BB9-9D19-40E181614461}" destId="{B58D6D64-FAB2-4C3A-B5D5-ABB1E47DBCE0}" srcOrd="1" destOrd="0" presId="urn:microsoft.com/office/officeart/2005/8/layout/vList2"/>
    <dgm:cxn modelId="{82166122-FF73-4C96-9C9F-35BED20A2572}" type="presParOf" srcId="{8480886B-3E68-4BB9-9D19-40E181614461}" destId="{1AC2D3E8-6487-4E9C-AFC3-14E48CA77316}" srcOrd="2" destOrd="0" presId="urn:microsoft.com/office/officeart/2005/8/layout/vList2"/>
    <dgm:cxn modelId="{CB186C56-5503-4409-A801-AF8B17DB8B5A}" type="presParOf" srcId="{8480886B-3E68-4BB9-9D19-40E181614461}" destId="{721B95C9-B35A-4ECA-A050-ED7F8073BC36}" srcOrd="3" destOrd="0" presId="urn:microsoft.com/office/officeart/2005/8/layout/vList2"/>
    <dgm:cxn modelId="{460D4D11-DDF4-40FD-9771-4CEF40458653}" type="presParOf" srcId="{8480886B-3E68-4BB9-9D19-40E181614461}" destId="{8C7AF966-966F-47B9-BDF9-23892C5A118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7E3964-7821-4EFB-9899-B898044672CF}"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07BFA07-72A5-458E-AB9E-CF30134E19F7}">
      <dgm:prSet/>
      <dgm:spPr/>
      <dgm:t>
        <a:bodyPr/>
        <a:lstStyle/>
        <a:p>
          <a:pPr rtl="0"/>
          <a:r>
            <a:rPr lang="en-GB"/>
            <a:t>Random </a:t>
          </a:r>
          <a:r>
            <a:rPr lang="en-GB">
              <a:latin typeface="Century Gothic" panose="020B0502020202020204"/>
            </a:rPr>
            <a:t>forests</a:t>
          </a:r>
          <a:endParaRPr lang="en-US">
            <a:latin typeface="Century Gothic" panose="020B0502020202020204"/>
          </a:endParaRPr>
        </a:p>
      </dgm:t>
    </dgm:pt>
    <dgm:pt modelId="{D649BC38-CD8E-4652-8BB7-7DFAFAECBEF8}" type="parTrans" cxnId="{CA4D410F-9267-4B6C-92A5-1D8DB876B0FC}">
      <dgm:prSet/>
      <dgm:spPr/>
      <dgm:t>
        <a:bodyPr/>
        <a:lstStyle/>
        <a:p>
          <a:endParaRPr lang="en-US"/>
        </a:p>
      </dgm:t>
    </dgm:pt>
    <dgm:pt modelId="{78A64666-57E3-4E43-8747-500FD65B7A44}" type="sibTrans" cxnId="{CA4D410F-9267-4B6C-92A5-1D8DB876B0FC}">
      <dgm:prSet/>
      <dgm:spPr/>
      <dgm:t>
        <a:bodyPr/>
        <a:lstStyle/>
        <a:p>
          <a:endParaRPr lang="en-US"/>
        </a:p>
      </dgm:t>
    </dgm:pt>
    <dgm:pt modelId="{EE2C1367-1F40-42BB-AAE1-9AA005452300}">
      <dgm:prSet phldr="0"/>
      <dgm:spPr/>
      <dgm:t>
        <a:bodyPr/>
        <a:lstStyle/>
        <a:p>
          <a:r>
            <a:rPr lang="en-GB">
              <a:latin typeface="Century Gothic" panose="020B0502020202020204"/>
            </a:rPr>
            <a:t>Light gradient boosting machine</a:t>
          </a:r>
          <a:endParaRPr lang="en-GB"/>
        </a:p>
      </dgm:t>
    </dgm:pt>
    <dgm:pt modelId="{AD1D5CE3-F79F-4848-AD70-4B1B0D0C3D51}" type="parTrans" cxnId="{BE94B408-1CF5-48C7-9CA9-A688DF1D3811}">
      <dgm:prSet/>
      <dgm:spPr/>
    </dgm:pt>
    <dgm:pt modelId="{19C41EC7-6F21-408C-ACC1-F505CBA5C5ED}" type="sibTrans" cxnId="{BE94B408-1CF5-48C7-9CA9-A688DF1D3811}">
      <dgm:prSet/>
      <dgm:spPr/>
    </dgm:pt>
    <dgm:pt modelId="{2CBDB15D-CCCA-4D0C-8886-464078CC9DF0}">
      <dgm:prSet phldr="0"/>
      <dgm:spPr/>
      <dgm:t>
        <a:bodyPr/>
        <a:lstStyle/>
        <a:p>
          <a:pPr rtl="0"/>
          <a:r>
            <a:rPr lang="en-GB">
              <a:latin typeface="Century Gothic" panose="020B0502020202020204"/>
            </a:rPr>
            <a:t>Multinomial logistic regression</a:t>
          </a:r>
        </a:p>
      </dgm:t>
    </dgm:pt>
    <dgm:pt modelId="{2DFCC671-BA89-49AE-B982-445534ABBA51}" type="parTrans" cxnId="{E5DB4475-3A07-4D7D-B300-682262341509}">
      <dgm:prSet/>
      <dgm:spPr/>
    </dgm:pt>
    <dgm:pt modelId="{BA3410BC-66AB-454C-863A-01061B1B0FDB}" type="sibTrans" cxnId="{E5DB4475-3A07-4D7D-B300-682262341509}">
      <dgm:prSet/>
      <dgm:spPr/>
    </dgm:pt>
    <dgm:pt modelId="{1C01EA50-A44D-4D9E-B849-DB048109F191}" type="pres">
      <dgm:prSet presAssocID="{E67E3964-7821-4EFB-9899-B898044672CF}" presName="linear" presStyleCnt="0">
        <dgm:presLayoutVars>
          <dgm:dir/>
          <dgm:animLvl val="lvl"/>
          <dgm:resizeHandles val="exact"/>
        </dgm:presLayoutVars>
      </dgm:prSet>
      <dgm:spPr/>
    </dgm:pt>
    <dgm:pt modelId="{CD373B3B-9061-47F0-A379-8DBD21F2ECE8}" type="pres">
      <dgm:prSet presAssocID="{E07BFA07-72A5-458E-AB9E-CF30134E19F7}" presName="parentLin" presStyleCnt="0"/>
      <dgm:spPr/>
    </dgm:pt>
    <dgm:pt modelId="{C6D22945-0C36-4B5C-909B-602F00D0A646}" type="pres">
      <dgm:prSet presAssocID="{E07BFA07-72A5-458E-AB9E-CF30134E19F7}" presName="parentLeftMargin" presStyleLbl="node1" presStyleIdx="0" presStyleCnt="3"/>
      <dgm:spPr/>
    </dgm:pt>
    <dgm:pt modelId="{BFBB9E2C-11C8-4569-B079-751592E5B6E0}" type="pres">
      <dgm:prSet presAssocID="{E07BFA07-72A5-458E-AB9E-CF30134E19F7}" presName="parentText" presStyleLbl="node1" presStyleIdx="0" presStyleCnt="3">
        <dgm:presLayoutVars>
          <dgm:chMax val="0"/>
          <dgm:bulletEnabled val="1"/>
        </dgm:presLayoutVars>
      </dgm:prSet>
      <dgm:spPr/>
    </dgm:pt>
    <dgm:pt modelId="{9495DABB-2BD8-4334-A6E2-8C9555DAEC84}" type="pres">
      <dgm:prSet presAssocID="{E07BFA07-72A5-458E-AB9E-CF30134E19F7}" presName="negativeSpace" presStyleCnt="0"/>
      <dgm:spPr/>
    </dgm:pt>
    <dgm:pt modelId="{DE2E396C-343C-4889-BC62-5675D892EDFE}" type="pres">
      <dgm:prSet presAssocID="{E07BFA07-72A5-458E-AB9E-CF30134E19F7}" presName="childText" presStyleLbl="conFgAcc1" presStyleIdx="0" presStyleCnt="3">
        <dgm:presLayoutVars>
          <dgm:bulletEnabled val="1"/>
        </dgm:presLayoutVars>
      </dgm:prSet>
      <dgm:spPr/>
    </dgm:pt>
    <dgm:pt modelId="{DEFFC382-F0EC-4CC3-B063-929040E80141}" type="pres">
      <dgm:prSet presAssocID="{78A64666-57E3-4E43-8747-500FD65B7A44}" presName="spaceBetweenRectangles" presStyleCnt="0"/>
      <dgm:spPr/>
    </dgm:pt>
    <dgm:pt modelId="{EFB53600-F4D1-459E-8C2E-9BDAE327D5B1}" type="pres">
      <dgm:prSet presAssocID="{EE2C1367-1F40-42BB-AAE1-9AA005452300}" presName="parentLin" presStyleCnt="0"/>
      <dgm:spPr/>
    </dgm:pt>
    <dgm:pt modelId="{33B08E47-B08E-49E2-A1E1-BB51F7D2BC3E}" type="pres">
      <dgm:prSet presAssocID="{EE2C1367-1F40-42BB-AAE1-9AA005452300}" presName="parentLeftMargin" presStyleLbl="node1" presStyleIdx="0" presStyleCnt="3"/>
      <dgm:spPr/>
    </dgm:pt>
    <dgm:pt modelId="{570F0248-5477-4BF4-94B9-156B5EBA1E99}" type="pres">
      <dgm:prSet presAssocID="{EE2C1367-1F40-42BB-AAE1-9AA005452300}" presName="parentText" presStyleLbl="node1" presStyleIdx="1" presStyleCnt="3">
        <dgm:presLayoutVars>
          <dgm:chMax val="0"/>
          <dgm:bulletEnabled val="1"/>
        </dgm:presLayoutVars>
      </dgm:prSet>
      <dgm:spPr/>
    </dgm:pt>
    <dgm:pt modelId="{A38C629E-DFF1-4FF1-942D-DBC3F5D8E814}" type="pres">
      <dgm:prSet presAssocID="{EE2C1367-1F40-42BB-AAE1-9AA005452300}" presName="negativeSpace" presStyleCnt="0"/>
      <dgm:spPr/>
    </dgm:pt>
    <dgm:pt modelId="{E61BD93A-472B-44D0-ADEE-1040AEB0D79F}" type="pres">
      <dgm:prSet presAssocID="{EE2C1367-1F40-42BB-AAE1-9AA005452300}" presName="childText" presStyleLbl="conFgAcc1" presStyleIdx="1" presStyleCnt="3">
        <dgm:presLayoutVars>
          <dgm:bulletEnabled val="1"/>
        </dgm:presLayoutVars>
      </dgm:prSet>
      <dgm:spPr/>
    </dgm:pt>
    <dgm:pt modelId="{BB202D04-A000-4B0F-9C9E-53AFF76EDE14}" type="pres">
      <dgm:prSet presAssocID="{19C41EC7-6F21-408C-ACC1-F505CBA5C5ED}" presName="spaceBetweenRectangles" presStyleCnt="0"/>
      <dgm:spPr/>
    </dgm:pt>
    <dgm:pt modelId="{BE5B04E8-6CFE-450F-8F4C-07076306A537}" type="pres">
      <dgm:prSet presAssocID="{2CBDB15D-CCCA-4D0C-8886-464078CC9DF0}" presName="parentLin" presStyleCnt="0"/>
      <dgm:spPr/>
    </dgm:pt>
    <dgm:pt modelId="{371E7183-7764-4168-AE2B-A92FD4CA0CCF}" type="pres">
      <dgm:prSet presAssocID="{2CBDB15D-CCCA-4D0C-8886-464078CC9DF0}" presName="parentLeftMargin" presStyleLbl="node1" presStyleIdx="1" presStyleCnt="3"/>
      <dgm:spPr/>
    </dgm:pt>
    <dgm:pt modelId="{54844B11-5F47-45E6-968E-F1BE76B33B50}" type="pres">
      <dgm:prSet presAssocID="{2CBDB15D-CCCA-4D0C-8886-464078CC9DF0}" presName="parentText" presStyleLbl="node1" presStyleIdx="2" presStyleCnt="3">
        <dgm:presLayoutVars>
          <dgm:chMax val="0"/>
          <dgm:bulletEnabled val="1"/>
        </dgm:presLayoutVars>
      </dgm:prSet>
      <dgm:spPr/>
    </dgm:pt>
    <dgm:pt modelId="{50E4BA3E-842C-4AD9-B13F-4B5B1DCC7675}" type="pres">
      <dgm:prSet presAssocID="{2CBDB15D-CCCA-4D0C-8886-464078CC9DF0}" presName="negativeSpace" presStyleCnt="0"/>
      <dgm:spPr/>
    </dgm:pt>
    <dgm:pt modelId="{EB5D43E7-79F5-49FA-9CD5-410555FC11F9}" type="pres">
      <dgm:prSet presAssocID="{2CBDB15D-CCCA-4D0C-8886-464078CC9DF0}" presName="childText" presStyleLbl="conFgAcc1" presStyleIdx="2" presStyleCnt="3">
        <dgm:presLayoutVars>
          <dgm:bulletEnabled val="1"/>
        </dgm:presLayoutVars>
      </dgm:prSet>
      <dgm:spPr/>
    </dgm:pt>
  </dgm:ptLst>
  <dgm:cxnLst>
    <dgm:cxn modelId="{BE94B408-1CF5-48C7-9CA9-A688DF1D3811}" srcId="{E67E3964-7821-4EFB-9899-B898044672CF}" destId="{EE2C1367-1F40-42BB-AAE1-9AA005452300}" srcOrd="1" destOrd="0" parTransId="{AD1D5CE3-F79F-4848-AD70-4B1B0D0C3D51}" sibTransId="{19C41EC7-6F21-408C-ACC1-F505CBA5C5ED}"/>
    <dgm:cxn modelId="{CA4D410F-9267-4B6C-92A5-1D8DB876B0FC}" srcId="{E67E3964-7821-4EFB-9899-B898044672CF}" destId="{E07BFA07-72A5-458E-AB9E-CF30134E19F7}" srcOrd="0" destOrd="0" parTransId="{D649BC38-CD8E-4652-8BB7-7DFAFAECBEF8}" sibTransId="{78A64666-57E3-4E43-8747-500FD65B7A44}"/>
    <dgm:cxn modelId="{62FDD222-FCE3-46D1-8A6A-C8A9B68D85B4}" type="presOf" srcId="{EE2C1367-1F40-42BB-AAE1-9AA005452300}" destId="{33B08E47-B08E-49E2-A1E1-BB51F7D2BC3E}" srcOrd="0" destOrd="0" presId="urn:microsoft.com/office/officeart/2005/8/layout/list1"/>
    <dgm:cxn modelId="{D794A64A-14A0-49B8-AAC9-6CE69D2A195C}" type="presOf" srcId="{2CBDB15D-CCCA-4D0C-8886-464078CC9DF0}" destId="{371E7183-7764-4168-AE2B-A92FD4CA0CCF}" srcOrd="0" destOrd="0" presId="urn:microsoft.com/office/officeart/2005/8/layout/list1"/>
    <dgm:cxn modelId="{22E8E353-5A2B-4557-A5B6-634457676762}" type="presOf" srcId="{E67E3964-7821-4EFB-9899-B898044672CF}" destId="{1C01EA50-A44D-4D9E-B849-DB048109F191}" srcOrd="0" destOrd="0" presId="urn:microsoft.com/office/officeart/2005/8/layout/list1"/>
    <dgm:cxn modelId="{E5DB4475-3A07-4D7D-B300-682262341509}" srcId="{E67E3964-7821-4EFB-9899-B898044672CF}" destId="{2CBDB15D-CCCA-4D0C-8886-464078CC9DF0}" srcOrd="2" destOrd="0" parTransId="{2DFCC671-BA89-49AE-B982-445534ABBA51}" sibTransId="{BA3410BC-66AB-454C-863A-01061B1B0FDB}"/>
    <dgm:cxn modelId="{0DA5577E-D369-45C3-9B63-8F6A281E3EDB}" type="presOf" srcId="{2CBDB15D-CCCA-4D0C-8886-464078CC9DF0}" destId="{54844B11-5F47-45E6-968E-F1BE76B33B50}" srcOrd="1" destOrd="0" presId="urn:microsoft.com/office/officeart/2005/8/layout/list1"/>
    <dgm:cxn modelId="{3C877BE6-F982-423F-B09B-D45D4FA7279B}" type="presOf" srcId="{E07BFA07-72A5-458E-AB9E-CF30134E19F7}" destId="{BFBB9E2C-11C8-4569-B079-751592E5B6E0}" srcOrd="1" destOrd="0" presId="urn:microsoft.com/office/officeart/2005/8/layout/list1"/>
    <dgm:cxn modelId="{832BEFE9-FFE8-4BC2-A5FC-9B91596FF762}" type="presOf" srcId="{EE2C1367-1F40-42BB-AAE1-9AA005452300}" destId="{570F0248-5477-4BF4-94B9-156B5EBA1E99}" srcOrd="1" destOrd="0" presId="urn:microsoft.com/office/officeart/2005/8/layout/list1"/>
    <dgm:cxn modelId="{754375FE-2004-49DE-9A24-544494CB380D}" type="presOf" srcId="{E07BFA07-72A5-458E-AB9E-CF30134E19F7}" destId="{C6D22945-0C36-4B5C-909B-602F00D0A646}" srcOrd="0" destOrd="0" presId="urn:microsoft.com/office/officeart/2005/8/layout/list1"/>
    <dgm:cxn modelId="{2F605A16-7797-4247-B682-C336475D92A5}" type="presParOf" srcId="{1C01EA50-A44D-4D9E-B849-DB048109F191}" destId="{CD373B3B-9061-47F0-A379-8DBD21F2ECE8}" srcOrd="0" destOrd="0" presId="urn:microsoft.com/office/officeart/2005/8/layout/list1"/>
    <dgm:cxn modelId="{D5CF69E0-3FB2-4334-8006-7EA34BD2DD53}" type="presParOf" srcId="{CD373B3B-9061-47F0-A379-8DBD21F2ECE8}" destId="{C6D22945-0C36-4B5C-909B-602F00D0A646}" srcOrd="0" destOrd="0" presId="urn:microsoft.com/office/officeart/2005/8/layout/list1"/>
    <dgm:cxn modelId="{0F422E1B-3F84-4AB9-9236-71EF084B9284}" type="presParOf" srcId="{CD373B3B-9061-47F0-A379-8DBD21F2ECE8}" destId="{BFBB9E2C-11C8-4569-B079-751592E5B6E0}" srcOrd="1" destOrd="0" presId="urn:microsoft.com/office/officeart/2005/8/layout/list1"/>
    <dgm:cxn modelId="{19DFA8B0-C6C7-4193-B8FA-749235C30F16}" type="presParOf" srcId="{1C01EA50-A44D-4D9E-B849-DB048109F191}" destId="{9495DABB-2BD8-4334-A6E2-8C9555DAEC84}" srcOrd="1" destOrd="0" presId="urn:microsoft.com/office/officeart/2005/8/layout/list1"/>
    <dgm:cxn modelId="{C0A96387-AD9B-498D-919E-7A727A2246AF}" type="presParOf" srcId="{1C01EA50-A44D-4D9E-B849-DB048109F191}" destId="{DE2E396C-343C-4889-BC62-5675D892EDFE}" srcOrd="2" destOrd="0" presId="urn:microsoft.com/office/officeart/2005/8/layout/list1"/>
    <dgm:cxn modelId="{41DD5106-EF03-4C85-9262-623A39C4F346}" type="presParOf" srcId="{1C01EA50-A44D-4D9E-B849-DB048109F191}" destId="{DEFFC382-F0EC-4CC3-B063-929040E80141}" srcOrd="3" destOrd="0" presId="urn:microsoft.com/office/officeart/2005/8/layout/list1"/>
    <dgm:cxn modelId="{BB595552-4E60-4C4F-B2FE-1408E421C684}" type="presParOf" srcId="{1C01EA50-A44D-4D9E-B849-DB048109F191}" destId="{EFB53600-F4D1-459E-8C2E-9BDAE327D5B1}" srcOrd="4" destOrd="0" presId="urn:microsoft.com/office/officeart/2005/8/layout/list1"/>
    <dgm:cxn modelId="{F20AEBA8-6245-4692-AA46-8520F2AF134E}" type="presParOf" srcId="{EFB53600-F4D1-459E-8C2E-9BDAE327D5B1}" destId="{33B08E47-B08E-49E2-A1E1-BB51F7D2BC3E}" srcOrd="0" destOrd="0" presId="urn:microsoft.com/office/officeart/2005/8/layout/list1"/>
    <dgm:cxn modelId="{847AA9D2-95D9-4EFF-A474-69FAF81390C5}" type="presParOf" srcId="{EFB53600-F4D1-459E-8C2E-9BDAE327D5B1}" destId="{570F0248-5477-4BF4-94B9-156B5EBA1E99}" srcOrd="1" destOrd="0" presId="urn:microsoft.com/office/officeart/2005/8/layout/list1"/>
    <dgm:cxn modelId="{06752E2A-5151-4D4F-A42A-2E0465B970FF}" type="presParOf" srcId="{1C01EA50-A44D-4D9E-B849-DB048109F191}" destId="{A38C629E-DFF1-4FF1-942D-DBC3F5D8E814}" srcOrd="5" destOrd="0" presId="urn:microsoft.com/office/officeart/2005/8/layout/list1"/>
    <dgm:cxn modelId="{7BE0E524-A7D0-468A-AFCC-D7F9D7E6DDC8}" type="presParOf" srcId="{1C01EA50-A44D-4D9E-B849-DB048109F191}" destId="{E61BD93A-472B-44D0-ADEE-1040AEB0D79F}" srcOrd="6" destOrd="0" presId="urn:microsoft.com/office/officeart/2005/8/layout/list1"/>
    <dgm:cxn modelId="{863A735A-0C58-4CEA-BECD-9A7A96139DB9}" type="presParOf" srcId="{1C01EA50-A44D-4D9E-B849-DB048109F191}" destId="{BB202D04-A000-4B0F-9C9E-53AFF76EDE14}" srcOrd="7" destOrd="0" presId="urn:microsoft.com/office/officeart/2005/8/layout/list1"/>
    <dgm:cxn modelId="{CF58F865-1D21-4027-B70C-07789C8445D5}" type="presParOf" srcId="{1C01EA50-A44D-4D9E-B849-DB048109F191}" destId="{BE5B04E8-6CFE-450F-8F4C-07076306A537}" srcOrd="8" destOrd="0" presId="urn:microsoft.com/office/officeart/2005/8/layout/list1"/>
    <dgm:cxn modelId="{E3A38018-ADBF-40A5-90B3-6CFBC69DB9A5}" type="presParOf" srcId="{BE5B04E8-6CFE-450F-8F4C-07076306A537}" destId="{371E7183-7764-4168-AE2B-A92FD4CA0CCF}" srcOrd="0" destOrd="0" presId="urn:microsoft.com/office/officeart/2005/8/layout/list1"/>
    <dgm:cxn modelId="{50303703-0119-499F-A530-53D3E69323ED}" type="presParOf" srcId="{BE5B04E8-6CFE-450F-8F4C-07076306A537}" destId="{54844B11-5F47-45E6-968E-F1BE76B33B50}" srcOrd="1" destOrd="0" presId="urn:microsoft.com/office/officeart/2005/8/layout/list1"/>
    <dgm:cxn modelId="{7D9F34C4-A819-47D7-A38D-8F1485FD7C6D}" type="presParOf" srcId="{1C01EA50-A44D-4D9E-B849-DB048109F191}" destId="{50E4BA3E-842C-4AD9-B13F-4B5B1DCC7675}" srcOrd="9" destOrd="0" presId="urn:microsoft.com/office/officeart/2005/8/layout/list1"/>
    <dgm:cxn modelId="{5BB96AF7-F8A7-4262-9B90-64DE615BF194}" type="presParOf" srcId="{1C01EA50-A44D-4D9E-B849-DB048109F191}" destId="{EB5D43E7-79F5-49FA-9CD5-410555FC11F9}" srcOrd="10"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7A3A96-A23C-480E-974C-2EDC729F6599}"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8DB3AD32-4075-4B8D-AF3C-B931A054DB50}">
      <dgm:prSet phldr="0"/>
      <dgm:spPr/>
      <dgm:t>
        <a:bodyPr/>
        <a:lstStyle/>
        <a:p>
          <a:r>
            <a:rPr lang="en-GB">
              <a:latin typeface="Century Gothic" panose="020B0502020202020204"/>
            </a:rPr>
            <a:t>Data quality issues made it reasonable to investigate the problem with a multinomial classification model</a:t>
          </a:r>
        </a:p>
      </dgm:t>
    </dgm:pt>
    <dgm:pt modelId="{A4F98896-015F-4DB6-8BB8-146E5D6367BD}" type="parTrans" cxnId="{4E640420-FEA8-4529-AABF-4365192D46EC}">
      <dgm:prSet/>
      <dgm:spPr/>
    </dgm:pt>
    <dgm:pt modelId="{0DE8E82B-1968-4149-96A1-A6D08C285E15}" type="sibTrans" cxnId="{4E640420-FEA8-4529-AABF-4365192D46EC}">
      <dgm:prSet/>
      <dgm:spPr/>
    </dgm:pt>
    <dgm:pt modelId="{000A7496-55C0-46F8-A76F-D22FAEBAA7AA}">
      <dgm:prSet phldr="0"/>
      <dgm:spPr/>
      <dgm:t>
        <a:bodyPr/>
        <a:lstStyle/>
        <a:p>
          <a:pPr rtl="0"/>
          <a:r>
            <a:rPr lang="en-GB">
              <a:latin typeface="Century Gothic" panose="020B0502020202020204"/>
            </a:rPr>
            <a:t>This type of modelling require nuanced, sophisticated, and less intuitive interpretation of the results</a:t>
          </a:r>
          <a:endParaRPr lang="en-GB" dirty="0">
            <a:latin typeface="Century Gothic" panose="020B0502020202020204"/>
          </a:endParaRPr>
        </a:p>
      </dgm:t>
    </dgm:pt>
    <dgm:pt modelId="{526C2D33-2BA5-4ABD-872D-976EF10891E9}" type="parTrans" cxnId="{9E4CF4DE-427D-4420-986E-F0E7A6B373EA}">
      <dgm:prSet/>
      <dgm:spPr/>
    </dgm:pt>
    <dgm:pt modelId="{ED0F4774-B45B-4FA4-B14B-5A076E44E25D}" type="sibTrans" cxnId="{9E4CF4DE-427D-4420-986E-F0E7A6B373EA}">
      <dgm:prSet/>
      <dgm:spPr/>
    </dgm:pt>
    <dgm:pt modelId="{D34AA928-2BA0-4E67-90DC-07CBC529DF23}">
      <dgm:prSet phldr="0"/>
      <dgm:spPr/>
      <dgm:t>
        <a:bodyPr/>
        <a:lstStyle/>
        <a:p>
          <a:r>
            <a:rPr lang="en-GB">
              <a:latin typeface="Century Gothic" panose="020B0502020202020204"/>
            </a:rPr>
            <a:t>A kappa score of 0.68 suggest a moderate level of agreement. </a:t>
          </a:r>
          <a:r>
            <a:rPr lang="en-GB" err="1">
              <a:latin typeface="Century Gothic" panose="020B0502020202020204"/>
            </a:rPr>
            <a:t>I.e</a:t>
          </a:r>
          <a:r>
            <a:rPr lang="en-GB">
              <a:latin typeface="Century Gothic" panose="020B0502020202020204"/>
            </a:rPr>
            <a:t> a decent, but far from great model *</a:t>
          </a:r>
        </a:p>
      </dgm:t>
    </dgm:pt>
    <dgm:pt modelId="{5A915CC6-17B2-4876-B59C-8C9609E38A92}" type="parTrans" cxnId="{49DA2CCE-4CED-44C6-9FC2-0B7F2230A181}">
      <dgm:prSet/>
      <dgm:spPr/>
    </dgm:pt>
    <dgm:pt modelId="{EF91424C-6516-4A7B-8A02-3CF976A5BC3D}" type="sibTrans" cxnId="{49DA2CCE-4CED-44C6-9FC2-0B7F2230A181}">
      <dgm:prSet/>
      <dgm:spPr/>
    </dgm:pt>
    <dgm:pt modelId="{B620AF4B-D530-4FC9-B072-F9D8CF2A75D6}">
      <dgm:prSet phldr="0"/>
      <dgm:spPr/>
      <dgm:t>
        <a:bodyPr/>
        <a:lstStyle/>
        <a:p>
          <a:r>
            <a:rPr lang="en-GB">
              <a:latin typeface="Century Gothic" panose="020B0502020202020204"/>
            </a:rPr>
            <a:t>The current dataset and model can be useful as a starting point, but does not today give sufficient results to be used for the projects outlined use-cases</a:t>
          </a:r>
        </a:p>
      </dgm:t>
    </dgm:pt>
    <dgm:pt modelId="{F3357A34-B093-4C37-A8F3-1B26760ED24D}" type="parTrans" cxnId="{A24C2CC0-3AB9-4562-83D4-29D07A21ECCD}">
      <dgm:prSet/>
      <dgm:spPr/>
    </dgm:pt>
    <dgm:pt modelId="{CBB3ECF6-7E79-4EFD-869D-8C5A95560170}" type="sibTrans" cxnId="{A24C2CC0-3AB9-4562-83D4-29D07A21ECCD}">
      <dgm:prSet/>
      <dgm:spPr/>
    </dgm:pt>
    <dgm:pt modelId="{68D586DF-12FB-4038-B01D-776C995196BF}">
      <dgm:prSet phldr="0"/>
      <dgm:spPr/>
      <dgm:t>
        <a:bodyPr/>
        <a:lstStyle/>
        <a:p>
          <a:pPr rtl="0"/>
          <a:r>
            <a:rPr lang="en-GB">
              <a:latin typeface="Century Gothic" panose="020B0502020202020204"/>
            </a:rPr>
            <a:t>The only data we collected from another source, GDP, had by far the largest variable importance. Suggesting adding and adjusting for more contextual data for each respondent will be sensible addition</a:t>
          </a:r>
        </a:p>
      </dgm:t>
    </dgm:pt>
    <dgm:pt modelId="{656B3E92-19D1-45EF-B6F0-5BBE95849607}" type="parTrans" cxnId="{2121C435-1CA5-4F64-8379-B9A99BB4ED8C}">
      <dgm:prSet/>
      <dgm:spPr/>
    </dgm:pt>
    <dgm:pt modelId="{067991DF-0BFB-41B7-B002-E28F72D171AB}" type="sibTrans" cxnId="{2121C435-1CA5-4F64-8379-B9A99BB4ED8C}">
      <dgm:prSet/>
      <dgm:spPr/>
    </dgm:pt>
    <dgm:pt modelId="{21799D13-C6C3-4D3D-82B2-5B178C39BAFD}" type="pres">
      <dgm:prSet presAssocID="{BB7A3A96-A23C-480E-974C-2EDC729F6599}" presName="diagram" presStyleCnt="0">
        <dgm:presLayoutVars>
          <dgm:dir/>
          <dgm:resizeHandles val="exact"/>
        </dgm:presLayoutVars>
      </dgm:prSet>
      <dgm:spPr/>
    </dgm:pt>
    <dgm:pt modelId="{864275E7-1243-4905-BF20-A2493938B866}" type="pres">
      <dgm:prSet presAssocID="{8DB3AD32-4075-4B8D-AF3C-B931A054DB50}" presName="node" presStyleLbl="node1" presStyleIdx="0" presStyleCnt="5">
        <dgm:presLayoutVars>
          <dgm:bulletEnabled val="1"/>
        </dgm:presLayoutVars>
      </dgm:prSet>
      <dgm:spPr/>
    </dgm:pt>
    <dgm:pt modelId="{F971FFE7-14F6-4116-959F-34F5A3F37567}" type="pres">
      <dgm:prSet presAssocID="{0DE8E82B-1968-4149-96A1-A6D08C285E15}" presName="sibTrans" presStyleCnt="0"/>
      <dgm:spPr/>
    </dgm:pt>
    <dgm:pt modelId="{2BCB412D-AD60-4416-ACB2-282735250533}" type="pres">
      <dgm:prSet presAssocID="{000A7496-55C0-46F8-A76F-D22FAEBAA7AA}" presName="node" presStyleLbl="node1" presStyleIdx="1" presStyleCnt="5">
        <dgm:presLayoutVars>
          <dgm:bulletEnabled val="1"/>
        </dgm:presLayoutVars>
      </dgm:prSet>
      <dgm:spPr/>
    </dgm:pt>
    <dgm:pt modelId="{2BDAB4F6-FE2B-4A32-B654-E39D7CFA9595}" type="pres">
      <dgm:prSet presAssocID="{ED0F4774-B45B-4FA4-B14B-5A076E44E25D}" presName="sibTrans" presStyleCnt="0"/>
      <dgm:spPr/>
    </dgm:pt>
    <dgm:pt modelId="{B1E3337E-DBFB-45CB-8B69-55BD53846713}" type="pres">
      <dgm:prSet presAssocID="{D34AA928-2BA0-4E67-90DC-07CBC529DF23}" presName="node" presStyleLbl="node1" presStyleIdx="2" presStyleCnt="5">
        <dgm:presLayoutVars>
          <dgm:bulletEnabled val="1"/>
        </dgm:presLayoutVars>
      </dgm:prSet>
      <dgm:spPr/>
    </dgm:pt>
    <dgm:pt modelId="{C99BE3F6-5589-420E-BD53-357AA72F98D7}" type="pres">
      <dgm:prSet presAssocID="{EF91424C-6516-4A7B-8A02-3CF976A5BC3D}" presName="sibTrans" presStyleCnt="0"/>
      <dgm:spPr/>
    </dgm:pt>
    <dgm:pt modelId="{0AD2DC1E-AED6-4BDE-8AA4-68E89F113054}" type="pres">
      <dgm:prSet presAssocID="{B620AF4B-D530-4FC9-B072-F9D8CF2A75D6}" presName="node" presStyleLbl="node1" presStyleIdx="3" presStyleCnt="5">
        <dgm:presLayoutVars>
          <dgm:bulletEnabled val="1"/>
        </dgm:presLayoutVars>
      </dgm:prSet>
      <dgm:spPr/>
    </dgm:pt>
    <dgm:pt modelId="{18A74FF7-7C67-4326-80FD-C8146814F781}" type="pres">
      <dgm:prSet presAssocID="{CBB3ECF6-7E79-4EFD-869D-8C5A95560170}" presName="sibTrans" presStyleCnt="0"/>
      <dgm:spPr/>
    </dgm:pt>
    <dgm:pt modelId="{6C1A66CC-55DA-4153-80F8-2EFC5427AF3F}" type="pres">
      <dgm:prSet presAssocID="{68D586DF-12FB-4038-B01D-776C995196BF}" presName="node" presStyleLbl="node1" presStyleIdx="4" presStyleCnt="5">
        <dgm:presLayoutVars>
          <dgm:bulletEnabled val="1"/>
        </dgm:presLayoutVars>
      </dgm:prSet>
      <dgm:spPr/>
    </dgm:pt>
  </dgm:ptLst>
  <dgm:cxnLst>
    <dgm:cxn modelId="{4E640420-FEA8-4529-AABF-4365192D46EC}" srcId="{BB7A3A96-A23C-480E-974C-2EDC729F6599}" destId="{8DB3AD32-4075-4B8D-AF3C-B931A054DB50}" srcOrd="0" destOrd="0" parTransId="{A4F98896-015F-4DB6-8BB8-146E5D6367BD}" sibTransId="{0DE8E82B-1968-4149-96A1-A6D08C285E15}"/>
    <dgm:cxn modelId="{2121C435-1CA5-4F64-8379-B9A99BB4ED8C}" srcId="{BB7A3A96-A23C-480E-974C-2EDC729F6599}" destId="{68D586DF-12FB-4038-B01D-776C995196BF}" srcOrd="4" destOrd="0" parTransId="{656B3E92-19D1-45EF-B6F0-5BBE95849607}" sibTransId="{067991DF-0BFB-41B7-B002-E28F72D171AB}"/>
    <dgm:cxn modelId="{D7056F6E-2C9A-4AEA-8385-F4F701DB9F90}" type="presOf" srcId="{000A7496-55C0-46F8-A76F-D22FAEBAA7AA}" destId="{2BCB412D-AD60-4416-ACB2-282735250533}" srcOrd="0" destOrd="0" presId="urn:microsoft.com/office/officeart/2005/8/layout/default"/>
    <dgm:cxn modelId="{C2BEB94F-C26C-41EE-8A8B-B4AC713D2E7D}" type="presOf" srcId="{BB7A3A96-A23C-480E-974C-2EDC729F6599}" destId="{21799D13-C6C3-4D3D-82B2-5B178C39BAFD}" srcOrd="0" destOrd="0" presId="urn:microsoft.com/office/officeart/2005/8/layout/default"/>
    <dgm:cxn modelId="{2253117C-31A2-4E3C-AF64-DC8A0E7F7F27}" type="presOf" srcId="{68D586DF-12FB-4038-B01D-776C995196BF}" destId="{6C1A66CC-55DA-4153-80F8-2EFC5427AF3F}" srcOrd="0" destOrd="0" presId="urn:microsoft.com/office/officeart/2005/8/layout/default"/>
    <dgm:cxn modelId="{5C286985-8673-4EF5-9129-9CD20CF4682F}" type="presOf" srcId="{8DB3AD32-4075-4B8D-AF3C-B931A054DB50}" destId="{864275E7-1243-4905-BF20-A2493938B866}" srcOrd="0" destOrd="0" presId="urn:microsoft.com/office/officeart/2005/8/layout/default"/>
    <dgm:cxn modelId="{A24C2CC0-3AB9-4562-83D4-29D07A21ECCD}" srcId="{BB7A3A96-A23C-480E-974C-2EDC729F6599}" destId="{B620AF4B-D530-4FC9-B072-F9D8CF2A75D6}" srcOrd="3" destOrd="0" parTransId="{F3357A34-B093-4C37-A8F3-1B26760ED24D}" sibTransId="{CBB3ECF6-7E79-4EFD-869D-8C5A95560170}"/>
    <dgm:cxn modelId="{49DA2CCE-4CED-44C6-9FC2-0B7F2230A181}" srcId="{BB7A3A96-A23C-480E-974C-2EDC729F6599}" destId="{D34AA928-2BA0-4E67-90DC-07CBC529DF23}" srcOrd="2" destOrd="0" parTransId="{5A915CC6-17B2-4876-B59C-8C9609E38A92}" sibTransId="{EF91424C-6516-4A7B-8A02-3CF976A5BC3D}"/>
    <dgm:cxn modelId="{9E4CF4DE-427D-4420-986E-F0E7A6B373EA}" srcId="{BB7A3A96-A23C-480E-974C-2EDC729F6599}" destId="{000A7496-55C0-46F8-A76F-D22FAEBAA7AA}" srcOrd="1" destOrd="0" parTransId="{526C2D33-2BA5-4ABD-872D-976EF10891E9}" sibTransId="{ED0F4774-B45B-4FA4-B14B-5A076E44E25D}"/>
    <dgm:cxn modelId="{7352F8E1-16D6-4520-9304-6F1924FF51F7}" type="presOf" srcId="{D34AA928-2BA0-4E67-90DC-07CBC529DF23}" destId="{B1E3337E-DBFB-45CB-8B69-55BD53846713}" srcOrd="0" destOrd="0" presId="urn:microsoft.com/office/officeart/2005/8/layout/default"/>
    <dgm:cxn modelId="{418A6FF9-CD81-4AFF-946F-6DFF2984D49F}" type="presOf" srcId="{B620AF4B-D530-4FC9-B072-F9D8CF2A75D6}" destId="{0AD2DC1E-AED6-4BDE-8AA4-68E89F113054}" srcOrd="0" destOrd="0" presId="urn:microsoft.com/office/officeart/2005/8/layout/default"/>
    <dgm:cxn modelId="{DB78417F-FAE5-4404-886A-77F7BB88B9ED}" type="presParOf" srcId="{21799D13-C6C3-4D3D-82B2-5B178C39BAFD}" destId="{864275E7-1243-4905-BF20-A2493938B866}" srcOrd="0" destOrd="0" presId="urn:microsoft.com/office/officeart/2005/8/layout/default"/>
    <dgm:cxn modelId="{B5844399-48B2-4A13-91C0-5D12F33D9068}" type="presParOf" srcId="{21799D13-C6C3-4D3D-82B2-5B178C39BAFD}" destId="{F971FFE7-14F6-4116-959F-34F5A3F37567}" srcOrd="1" destOrd="0" presId="urn:microsoft.com/office/officeart/2005/8/layout/default"/>
    <dgm:cxn modelId="{DD3D3E21-8C98-445B-9AB0-2FDDC071959B}" type="presParOf" srcId="{21799D13-C6C3-4D3D-82B2-5B178C39BAFD}" destId="{2BCB412D-AD60-4416-ACB2-282735250533}" srcOrd="2" destOrd="0" presId="urn:microsoft.com/office/officeart/2005/8/layout/default"/>
    <dgm:cxn modelId="{7D22E893-4C2A-4255-BAFB-03C8B0717D15}" type="presParOf" srcId="{21799D13-C6C3-4D3D-82B2-5B178C39BAFD}" destId="{2BDAB4F6-FE2B-4A32-B654-E39D7CFA9595}" srcOrd="3" destOrd="0" presId="urn:microsoft.com/office/officeart/2005/8/layout/default"/>
    <dgm:cxn modelId="{7B3F2639-76D3-47BF-9F72-36120BBF1062}" type="presParOf" srcId="{21799D13-C6C3-4D3D-82B2-5B178C39BAFD}" destId="{B1E3337E-DBFB-45CB-8B69-55BD53846713}" srcOrd="4" destOrd="0" presId="urn:microsoft.com/office/officeart/2005/8/layout/default"/>
    <dgm:cxn modelId="{C801842D-2BAD-4D17-A215-272645AB1AEF}" type="presParOf" srcId="{21799D13-C6C3-4D3D-82B2-5B178C39BAFD}" destId="{C99BE3F6-5589-420E-BD53-357AA72F98D7}" srcOrd="5" destOrd="0" presId="urn:microsoft.com/office/officeart/2005/8/layout/default"/>
    <dgm:cxn modelId="{1908D5F8-C149-4759-AF80-C3D03C98D681}" type="presParOf" srcId="{21799D13-C6C3-4D3D-82B2-5B178C39BAFD}" destId="{0AD2DC1E-AED6-4BDE-8AA4-68E89F113054}" srcOrd="6" destOrd="0" presId="urn:microsoft.com/office/officeart/2005/8/layout/default"/>
    <dgm:cxn modelId="{99E94020-7039-4E3E-850A-E30016C19EE1}" type="presParOf" srcId="{21799D13-C6C3-4D3D-82B2-5B178C39BAFD}" destId="{18A74FF7-7C67-4326-80FD-C8146814F781}" srcOrd="7" destOrd="0" presId="urn:microsoft.com/office/officeart/2005/8/layout/default"/>
    <dgm:cxn modelId="{9E77083E-ACA8-4B45-94EF-D8D4C43D03DD}" type="presParOf" srcId="{21799D13-C6C3-4D3D-82B2-5B178C39BAFD}" destId="{6C1A66CC-55DA-4153-80F8-2EFC5427AF3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017838-E3E2-4D70-8C5B-E2C5310D099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C3BD8E-7EE2-4F28-BBE4-04C78B526017}">
      <dgm:prSet/>
      <dgm:spPr/>
      <dgm:t>
        <a:bodyPr/>
        <a:lstStyle/>
        <a:p>
          <a:pPr>
            <a:lnSpc>
              <a:spcPct val="100000"/>
            </a:lnSpc>
          </a:pPr>
          <a:r>
            <a:rPr lang="en-GB">
              <a:latin typeface="Century Gothic" panose="020B0502020202020204"/>
            </a:rPr>
            <a:t>Time Series Analysis</a:t>
          </a:r>
          <a:endParaRPr lang="en-US"/>
        </a:p>
      </dgm:t>
    </dgm:pt>
    <dgm:pt modelId="{87422955-96D5-44ED-B08F-DD82F32C2392}" type="parTrans" cxnId="{6CC64A81-49BB-471E-8360-601F90BF603E}">
      <dgm:prSet/>
      <dgm:spPr/>
      <dgm:t>
        <a:bodyPr/>
        <a:lstStyle/>
        <a:p>
          <a:endParaRPr lang="en-US"/>
        </a:p>
      </dgm:t>
    </dgm:pt>
    <dgm:pt modelId="{F8D1FAA1-E7B9-4A2E-8D8D-172F9B332F2E}" type="sibTrans" cxnId="{6CC64A81-49BB-471E-8360-601F90BF603E}">
      <dgm:prSet/>
      <dgm:spPr/>
      <dgm:t>
        <a:bodyPr/>
        <a:lstStyle/>
        <a:p>
          <a:endParaRPr lang="en-US"/>
        </a:p>
      </dgm:t>
    </dgm:pt>
    <dgm:pt modelId="{17186F56-9C21-4F69-A754-B02BBF273906}">
      <dgm:prSet phldr="0"/>
      <dgm:spPr/>
      <dgm:t>
        <a:bodyPr/>
        <a:lstStyle/>
        <a:p>
          <a:pPr>
            <a:lnSpc>
              <a:spcPct val="100000"/>
            </a:lnSpc>
          </a:pPr>
          <a:r>
            <a:rPr lang="en-GB">
              <a:latin typeface="Century Gothic" panose="020B0502020202020204"/>
            </a:rPr>
            <a:t>Add and adjust for more contextual data</a:t>
          </a:r>
        </a:p>
      </dgm:t>
    </dgm:pt>
    <dgm:pt modelId="{46555236-5D73-47E4-99AB-FA83BD3CAA01}" type="parTrans" cxnId="{8D504F79-5C8E-4F8B-A1CC-0C7B5AC9A57D}">
      <dgm:prSet/>
      <dgm:spPr/>
    </dgm:pt>
    <dgm:pt modelId="{EA2375E9-FFB7-424B-8C6B-26091CBB35AE}" type="sibTrans" cxnId="{8D504F79-5C8E-4F8B-A1CC-0C7B5AC9A57D}">
      <dgm:prSet/>
      <dgm:spPr/>
      <dgm:t>
        <a:bodyPr/>
        <a:lstStyle/>
        <a:p>
          <a:endParaRPr lang="en-GB"/>
        </a:p>
      </dgm:t>
    </dgm:pt>
    <dgm:pt modelId="{CE45621E-323D-4080-A6D9-97FFC965A5D9}">
      <dgm:prSet phldr="0"/>
      <dgm:spPr/>
      <dgm:t>
        <a:bodyPr/>
        <a:lstStyle/>
        <a:p>
          <a:pPr>
            <a:lnSpc>
              <a:spcPct val="100000"/>
            </a:lnSpc>
          </a:pPr>
          <a:r>
            <a:rPr lang="en-GB">
              <a:latin typeface="Century Gothic" panose="020B0502020202020204"/>
            </a:rPr>
            <a:t>Create continuous variable of Salary in order to enrich our prediction models</a:t>
          </a:r>
        </a:p>
      </dgm:t>
    </dgm:pt>
    <dgm:pt modelId="{48B20387-31C5-4095-ABE1-4DBF395588D7}" type="parTrans" cxnId="{0C22C187-B735-44E0-9D9E-2F0955A01F55}">
      <dgm:prSet/>
      <dgm:spPr/>
    </dgm:pt>
    <dgm:pt modelId="{DAB9A50D-B6A9-4F69-A76C-84EDB01668EC}" type="sibTrans" cxnId="{0C22C187-B735-44E0-9D9E-2F0955A01F55}">
      <dgm:prSet/>
      <dgm:spPr/>
      <dgm:t>
        <a:bodyPr/>
        <a:lstStyle/>
        <a:p>
          <a:endParaRPr lang="en-GB"/>
        </a:p>
      </dgm:t>
    </dgm:pt>
    <dgm:pt modelId="{1C9D72B8-CAA7-47EF-810F-A28EB64E2957}">
      <dgm:prSet phldr="0"/>
      <dgm:spPr/>
      <dgm:t>
        <a:bodyPr/>
        <a:lstStyle/>
        <a:p>
          <a:pPr>
            <a:lnSpc>
              <a:spcPct val="100000"/>
            </a:lnSpc>
          </a:pPr>
          <a:r>
            <a:rPr lang="en-GB">
              <a:latin typeface="Century Gothic" panose="020B0502020202020204"/>
            </a:rPr>
            <a:t>Work From Home Analysis from recent survey data</a:t>
          </a:r>
        </a:p>
      </dgm:t>
    </dgm:pt>
    <dgm:pt modelId="{6027215E-0692-468C-B45D-CC32E333D23B}" type="parTrans" cxnId="{315AD44D-22C6-4FF3-8D33-603B45901A43}">
      <dgm:prSet/>
      <dgm:spPr/>
    </dgm:pt>
    <dgm:pt modelId="{5721B7CE-F064-4DF6-B192-C3A1E1359EB7}" type="sibTrans" cxnId="{315AD44D-22C6-4FF3-8D33-603B45901A43}">
      <dgm:prSet/>
      <dgm:spPr/>
      <dgm:t>
        <a:bodyPr/>
        <a:lstStyle/>
        <a:p>
          <a:endParaRPr lang="en-GB"/>
        </a:p>
      </dgm:t>
    </dgm:pt>
    <dgm:pt modelId="{89D206DA-76C1-446E-A307-A9041D9BFE76}">
      <dgm:prSet phldr="0"/>
      <dgm:spPr/>
      <dgm:t>
        <a:bodyPr/>
        <a:lstStyle/>
        <a:p>
          <a:pPr>
            <a:lnSpc>
              <a:spcPct val="100000"/>
            </a:lnSpc>
          </a:pPr>
          <a:r>
            <a:rPr lang="en-GB">
              <a:latin typeface="Century Gothic" panose="020B0502020202020204"/>
            </a:rPr>
            <a:t>Tuning Models</a:t>
          </a:r>
        </a:p>
      </dgm:t>
    </dgm:pt>
    <dgm:pt modelId="{548A1D05-C543-40E2-A1FF-7B17FCCD048E}" type="parTrans" cxnId="{A49AC513-B43D-40FB-8E94-59234042DA9D}">
      <dgm:prSet/>
      <dgm:spPr/>
    </dgm:pt>
    <dgm:pt modelId="{AA177982-DA11-49B7-A964-3D7E021BED44}" type="sibTrans" cxnId="{A49AC513-B43D-40FB-8E94-59234042DA9D}">
      <dgm:prSet/>
      <dgm:spPr/>
      <dgm:t>
        <a:bodyPr/>
        <a:lstStyle/>
        <a:p>
          <a:endParaRPr lang="en-GB"/>
        </a:p>
      </dgm:t>
    </dgm:pt>
    <dgm:pt modelId="{6CC55535-FCEE-4215-A603-0FF0D2EF61D6}">
      <dgm:prSet phldr="0"/>
      <dgm:spPr/>
      <dgm:t>
        <a:bodyPr/>
        <a:lstStyle/>
        <a:p>
          <a:pPr>
            <a:lnSpc>
              <a:spcPct val="100000"/>
            </a:lnSpc>
          </a:pPr>
          <a:r>
            <a:rPr lang="en-GB">
              <a:latin typeface="Century Gothic" panose="020B0502020202020204"/>
            </a:rPr>
            <a:t>Data Wrangling</a:t>
          </a:r>
        </a:p>
      </dgm:t>
    </dgm:pt>
    <dgm:pt modelId="{93904293-F5C0-44E7-8A35-D67202024A8C}" type="parTrans" cxnId="{75FE9149-05EE-4790-9C4E-33731CC1FA44}">
      <dgm:prSet/>
      <dgm:spPr/>
    </dgm:pt>
    <dgm:pt modelId="{06893886-11E8-41A3-A33F-735DF7A6C667}" type="sibTrans" cxnId="{75FE9149-05EE-4790-9C4E-33731CC1FA44}">
      <dgm:prSet/>
      <dgm:spPr/>
    </dgm:pt>
    <dgm:pt modelId="{19614BE5-DD05-4096-9498-B577EC213618}" type="pres">
      <dgm:prSet presAssocID="{A2017838-E3E2-4D70-8C5B-E2C5310D0999}" presName="root" presStyleCnt="0">
        <dgm:presLayoutVars>
          <dgm:dir/>
          <dgm:resizeHandles val="exact"/>
        </dgm:presLayoutVars>
      </dgm:prSet>
      <dgm:spPr/>
    </dgm:pt>
    <dgm:pt modelId="{5E36A216-3397-4E8F-BE7A-F5948E378443}" type="pres">
      <dgm:prSet presAssocID="{F3C3BD8E-7EE2-4F28-BBE4-04C78B526017}" presName="compNode" presStyleCnt="0"/>
      <dgm:spPr/>
    </dgm:pt>
    <dgm:pt modelId="{2516C7AA-83C1-40D6-95F5-EC4CF9B1331E}" type="pres">
      <dgm:prSet presAssocID="{F3C3BD8E-7EE2-4F28-BBE4-04C78B526017}" presName="bgRect" presStyleLbl="bgShp" presStyleIdx="0" presStyleCnt="6"/>
      <dgm:spPr/>
    </dgm:pt>
    <dgm:pt modelId="{8B65AB1A-0FE1-4FF5-B8B9-566EF6712774}" type="pres">
      <dgm:prSet presAssocID="{F3C3BD8E-7EE2-4F28-BBE4-04C78B52601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3588F65-2EE2-4EFA-8B61-91D4E5B04E88}" type="pres">
      <dgm:prSet presAssocID="{F3C3BD8E-7EE2-4F28-BBE4-04C78B526017}" presName="spaceRect" presStyleCnt="0"/>
      <dgm:spPr/>
    </dgm:pt>
    <dgm:pt modelId="{997F4F89-E965-4864-BE06-32BCC18CF2B1}" type="pres">
      <dgm:prSet presAssocID="{F3C3BD8E-7EE2-4F28-BBE4-04C78B526017}" presName="parTx" presStyleLbl="revTx" presStyleIdx="0" presStyleCnt="6">
        <dgm:presLayoutVars>
          <dgm:chMax val="0"/>
          <dgm:chPref val="0"/>
        </dgm:presLayoutVars>
      </dgm:prSet>
      <dgm:spPr/>
    </dgm:pt>
    <dgm:pt modelId="{DA96F582-5431-46D6-83CF-8F501E94F272}" type="pres">
      <dgm:prSet presAssocID="{F8D1FAA1-E7B9-4A2E-8D8D-172F9B332F2E}" presName="sibTrans" presStyleCnt="0"/>
      <dgm:spPr/>
    </dgm:pt>
    <dgm:pt modelId="{EEF2A9CD-0FA2-4E33-9424-3FC22E40E48B}" type="pres">
      <dgm:prSet presAssocID="{17186F56-9C21-4F69-A754-B02BBF273906}" presName="compNode" presStyleCnt="0"/>
      <dgm:spPr/>
    </dgm:pt>
    <dgm:pt modelId="{261882A8-816E-436D-82B4-0F8DCE0C71CA}" type="pres">
      <dgm:prSet presAssocID="{17186F56-9C21-4F69-A754-B02BBF273906}" presName="bgRect" presStyleLbl="bgShp" presStyleIdx="1" presStyleCnt="6"/>
      <dgm:spPr/>
    </dgm:pt>
    <dgm:pt modelId="{3AD57B15-6C8C-45A6-A1B8-4A8FCE4D1FC7}" type="pres">
      <dgm:prSet presAssocID="{17186F56-9C21-4F69-A754-B02BBF27390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0835AD2-DABC-482A-A820-D4B93858CD49}" type="pres">
      <dgm:prSet presAssocID="{17186F56-9C21-4F69-A754-B02BBF273906}" presName="spaceRect" presStyleCnt="0"/>
      <dgm:spPr/>
    </dgm:pt>
    <dgm:pt modelId="{5A353E9A-72D5-4906-B334-ECDCDC0F1218}" type="pres">
      <dgm:prSet presAssocID="{17186F56-9C21-4F69-A754-B02BBF273906}" presName="parTx" presStyleLbl="revTx" presStyleIdx="1" presStyleCnt="6">
        <dgm:presLayoutVars>
          <dgm:chMax val="0"/>
          <dgm:chPref val="0"/>
        </dgm:presLayoutVars>
      </dgm:prSet>
      <dgm:spPr/>
    </dgm:pt>
    <dgm:pt modelId="{8CB68A6E-47DB-4043-8245-94C92EADE278}" type="pres">
      <dgm:prSet presAssocID="{EA2375E9-FFB7-424B-8C6B-26091CBB35AE}" presName="sibTrans" presStyleCnt="0"/>
      <dgm:spPr/>
    </dgm:pt>
    <dgm:pt modelId="{8C324BA7-ABA3-450A-9697-A3AAF160EF81}" type="pres">
      <dgm:prSet presAssocID="{CE45621E-323D-4080-A6D9-97FFC965A5D9}" presName="compNode" presStyleCnt="0"/>
      <dgm:spPr/>
    </dgm:pt>
    <dgm:pt modelId="{663CD18A-FD1E-4D33-AF3F-7E3F6699EF51}" type="pres">
      <dgm:prSet presAssocID="{CE45621E-323D-4080-A6D9-97FFC965A5D9}" presName="bgRect" presStyleLbl="bgShp" presStyleIdx="2" presStyleCnt="6"/>
      <dgm:spPr/>
    </dgm:pt>
    <dgm:pt modelId="{36BE777F-5297-4E48-ABFF-D0095C58D65F}" type="pres">
      <dgm:prSet presAssocID="{CE45621E-323D-4080-A6D9-97FFC965A5D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BC64696F-5124-4D81-A1E6-459959B46C2C}" type="pres">
      <dgm:prSet presAssocID="{CE45621E-323D-4080-A6D9-97FFC965A5D9}" presName="spaceRect" presStyleCnt="0"/>
      <dgm:spPr/>
    </dgm:pt>
    <dgm:pt modelId="{68037BE8-F1DF-45E5-84B5-697FB30315AA}" type="pres">
      <dgm:prSet presAssocID="{CE45621E-323D-4080-A6D9-97FFC965A5D9}" presName="parTx" presStyleLbl="revTx" presStyleIdx="2" presStyleCnt="6">
        <dgm:presLayoutVars>
          <dgm:chMax val="0"/>
          <dgm:chPref val="0"/>
        </dgm:presLayoutVars>
      </dgm:prSet>
      <dgm:spPr/>
    </dgm:pt>
    <dgm:pt modelId="{621E4EF7-1885-43FC-81E4-02E8F932BFB3}" type="pres">
      <dgm:prSet presAssocID="{DAB9A50D-B6A9-4F69-A76C-84EDB01668EC}" presName="sibTrans" presStyleCnt="0"/>
      <dgm:spPr/>
    </dgm:pt>
    <dgm:pt modelId="{2BE08C8B-8FA3-44CC-9FF6-78A5917CBBF5}" type="pres">
      <dgm:prSet presAssocID="{1C9D72B8-CAA7-47EF-810F-A28EB64E2957}" presName="compNode" presStyleCnt="0"/>
      <dgm:spPr/>
    </dgm:pt>
    <dgm:pt modelId="{B3DB71F6-633F-4F9B-990A-41103D4B32B0}" type="pres">
      <dgm:prSet presAssocID="{1C9D72B8-CAA7-47EF-810F-A28EB64E2957}" presName="bgRect" presStyleLbl="bgShp" presStyleIdx="3" presStyleCnt="6"/>
      <dgm:spPr/>
    </dgm:pt>
    <dgm:pt modelId="{D4320103-BC47-4E6D-A3BC-C929B4E3C083}" type="pres">
      <dgm:prSet presAssocID="{1C9D72B8-CAA7-47EF-810F-A28EB64E295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3198EE2C-6C1C-419D-9A72-D63FC536096B}" type="pres">
      <dgm:prSet presAssocID="{1C9D72B8-CAA7-47EF-810F-A28EB64E2957}" presName="spaceRect" presStyleCnt="0"/>
      <dgm:spPr/>
    </dgm:pt>
    <dgm:pt modelId="{BA19D9BD-24DC-483F-AE58-1F30CFDC0F99}" type="pres">
      <dgm:prSet presAssocID="{1C9D72B8-CAA7-47EF-810F-A28EB64E2957}" presName="parTx" presStyleLbl="revTx" presStyleIdx="3" presStyleCnt="6">
        <dgm:presLayoutVars>
          <dgm:chMax val="0"/>
          <dgm:chPref val="0"/>
        </dgm:presLayoutVars>
      </dgm:prSet>
      <dgm:spPr/>
    </dgm:pt>
    <dgm:pt modelId="{70FD5B54-2908-4D51-8E1C-5314058E475A}" type="pres">
      <dgm:prSet presAssocID="{5721B7CE-F064-4DF6-B192-C3A1E1359EB7}" presName="sibTrans" presStyleCnt="0"/>
      <dgm:spPr/>
    </dgm:pt>
    <dgm:pt modelId="{E3DC3155-C321-47C2-9830-58E36F0B82AC}" type="pres">
      <dgm:prSet presAssocID="{89D206DA-76C1-446E-A307-A9041D9BFE76}" presName="compNode" presStyleCnt="0"/>
      <dgm:spPr/>
    </dgm:pt>
    <dgm:pt modelId="{7887A1B8-4C0D-46B7-92CE-7D233D3F8F77}" type="pres">
      <dgm:prSet presAssocID="{89D206DA-76C1-446E-A307-A9041D9BFE76}" presName="bgRect" presStyleLbl="bgShp" presStyleIdx="4" presStyleCnt="6"/>
      <dgm:spPr/>
    </dgm:pt>
    <dgm:pt modelId="{A45C5689-345A-45C8-B8E9-C58DE472D172}" type="pres">
      <dgm:prSet presAssocID="{89D206DA-76C1-446E-A307-A9041D9BFE7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ick"/>
        </a:ext>
      </dgm:extLst>
    </dgm:pt>
    <dgm:pt modelId="{3423145C-EF2A-4AEE-90C8-98072664C602}" type="pres">
      <dgm:prSet presAssocID="{89D206DA-76C1-446E-A307-A9041D9BFE76}" presName="spaceRect" presStyleCnt="0"/>
      <dgm:spPr/>
    </dgm:pt>
    <dgm:pt modelId="{2A5DF910-C7C8-41F4-8BBA-EC3578958AF0}" type="pres">
      <dgm:prSet presAssocID="{89D206DA-76C1-446E-A307-A9041D9BFE76}" presName="parTx" presStyleLbl="revTx" presStyleIdx="4" presStyleCnt="6">
        <dgm:presLayoutVars>
          <dgm:chMax val="0"/>
          <dgm:chPref val="0"/>
        </dgm:presLayoutVars>
      </dgm:prSet>
      <dgm:spPr/>
    </dgm:pt>
    <dgm:pt modelId="{392B7D4F-44E1-491D-AB08-5A126B995A20}" type="pres">
      <dgm:prSet presAssocID="{AA177982-DA11-49B7-A964-3D7E021BED44}" presName="sibTrans" presStyleCnt="0"/>
      <dgm:spPr/>
    </dgm:pt>
    <dgm:pt modelId="{2D719ADB-61A7-4993-A8E6-C7B5C875DE74}" type="pres">
      <dgm:prSet presAssocID="{6CC55535-FCEE-4215-A603-0FF0D2EF61D6}" presName="compNode" presStyleCnt="0"/>
      <dgm:spPr/>
    </dgm:pt>
    <dgm:pt modelId="{0913F4E8-A555-4530-8779-FE75D5930678}" type="pres">
      <dgm:prSet presAssocID="{6CC55535-FCEE-4215-A603-0FF0D2EF61D6}" presName="bgRect" presStyleLbl="bgShp" presStyleIdx="5" presStyleCnt="6"/>
      <dgm:spPr/>
    </dgm:pt>
    <dgm:pt modelId="{193D23CB-6EF0-492F-9EAB-E464298695B2}" type="pres">
      <dgm:prSet presAssocID="{6CC55535-FCEE-4215-A603-0FF0D2EF61D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atabase"/>
        </a:ext>
      </dgm:extLst>
    </dgm:pt>
    <dgm:pt modelId="{D1A2BE9F-B927-44E8-A204-9C5543CF2775}" type="pres">
      <dgm:prSet presAssocID="{6CC55535-FCEE-4215-A603-0FF0D2EF61D6}" presName="spaceRect" presStyleCnt="0"/>
      <dgm:spPr/>
    </dgm:pt>
    <dgm:pt modelId="{860A63A5-47B9-4B0A-98DF-BC67E11ED6FB}" type="pres">
      <dgm:prSet presAssocID="{6CC55535-FCEE-4215-A603-0FF0D2EF61D6}" presName="parTx" presStyleLbl="revTx" presStyleIdx="5" presStyleCnt="6">
        <dgm:presLayoutVars>
          <dgm:chMax val="0"/>
          <dgm:chPref val="0"/>
        </dgm:presLayoutVars>
      </dgm:prSet>
      <dgm:spPr/>
    </dgm:pt>
  </dgm:ptLst>
  <dgm:cxnLst>
    <dgm:cxn modelId="{A49AC513-B43D-40FB-8E94-59234042DA9D}" srcId="{A2017838-E3E2-4D70-8C5B-E2C5310D0999}" destId="{89D206DA-76C1-446E-A307-A9041D9BFE76}" srcOrd="4" destOrd="0" parTransId="{548A1D05-C543-40E2-A1FF-7B17FCCD048E}" sibTransId="{AA177982-DA11-49B7-A964-3D7E021BED44}"/>
    <dgm:cxn modelId="{C2224122-3E42-4100-BE6E-9FAA158BE439}" type="presOf" srcId="{6CC55535-FCEE-4215-A603-0FF0D2EF61D6}" destId="{860A63A5-47B9-4B0A-98DF-BC67E11ED6FB}" srcOrd="0" destOrd="0" presId="urn:microsoft.com/office/officeart/2018/2/layout/IconVerticalSolidList"/>
    <dgm:cxn modelId="{61BF5C31-EAA1-49FD-89E5-ACD1EB6E9479}" type="presOf" srcId="{F3C3BD8E-7EE2-4F28-BBE4-04C78B526017}" destId="{997F4F89-E965-4864-BE06-32BCC18CF2B1}" srcOrd="0" destOrd="0" presId="urn:microsoft.com/office/officeart/2018/2/layout/IconVerticalSolidList"/>
    <dgm:cxn modelId="{14095B62-0B74-437B-A16B-D57D6373696D}" type="presOf" srcId="{89D206DA-76C1-446E-A307-A9041D9BFE76}" destId="{2A5DF910-C7C8-41F4-8BBA-EC3578958AF0}" srcOrd="0" destOrd="0" presId="urn:microsoft.com/office/officeart/2018/2/layout/IconVerticalSolidList"/>
    <dgm:cxn modelId="{578FE565-A60D-40F6-B0C1-08DFE213E22D}" type="presOf" srcId="{CE45621E-323D-4080-A6D9-97FFC965A5D9}" destId="{68037BE8-F1DF-45E5-84B5-697FB30315AA}" srcOrd="0" destOrd="0" presId="urn:microsoft.com/office/officeart/2018/2/layout/IconVerticalSolidList"/>
    <dgm:cxn modelId="{75FE9149-05EE-4790-9C4E-33731CC1FA44}" srcId="{A2017838-E3E2-4D70-8C5B-E2C5310D0999}" destId="{6CC55535-FCEE-4215-A603-0FF0D2EF61D6}" srcOrd="5" destOrd="0" parTransId="{93904293-F5C0-44E7-8A35-D67202024A8C}" sibTransId="{06893886-11E8-41A3-A33F-735DF7A6C667}"/>
    <dgm:cxn modelId="{315AD44D-22C6-4FF3-8D33-603B45901A43}" srcId="{A2017838-E3E2-4D70-8C5B-E2C5310D0999}" destId="{1C9D72B8-CAA7-47EF-810F-A28EB64E2957}" srcOrd="3" destOrd="0" parTransId="{6027215E-0692-468C-B45D-CC32E333D23B}" sibTransId="{5721B7CE-F064-4DF6-B192-C3A1E1359EB7}"/>
    <dgm:cxn modelId="{8D504F79-5C8E-4F8B-A1CC-0C7B5AC9A57D}" srcId="{A2017838-E3E2-4D70-8C5B-E2C5310D0999}" destId="{17186F56-9C21-4F69-A754-B02BBF273906}" srcOrd="1" destOrd="0" parTransId="{46555236-5D73-47E4-99AB-FA83BD3CAA01}" sibTransId="{EA2375E9-FFB7-424B-8C6B-26091CBB35AE}"/>
    <dgm:cxn modelId="{1536897A-8518-48E8-9B0F-46869DD826A3}" type="presOf" srcId="{17186F56-9C21-4F69-A754-B02BBF273906}" destId="{5A353E9A-72D5-4906-B334-ECDCDC0F1218}" srcOrd="0" destOrd="0" presId="urn:microsoft.com/office/officeart/2018/2/layout/IconVerticalSolidList"/>
    <dgm:cxn modelId="{6CC64A81-49BB-471E-8360-601F90BF603E}" srcId="{A2017838-E3E2-4D70-8C5B-E2C5310D0999}" destId="{F3C3BD8E-7EE2-4F28-BBE4-04C78B526017}" srcOrd="0" destOrd="0" parTransId="{87422955-96D5-44ED-B08F-DD82F32C2392}" sibTransId="{F8D1FAA1-E7B9-4A2E-8D8D-172F9B332F2E}"/>
    <dgm:cxn modelId="{0C22C187-B735-44E0-9D9E-2F0955A01F55}" srcId="{A2017838-E3E2-4D70-8C5B-E2C5310D0999}" destId="{CE45621E-323D-4080-A6D9-97FFC965A5D9}" srcOrd="2" destOrd="0" parTransId="{48B20387-31C5-4095-ABE1-4DBF395588D7}" sibTransId="{DAB9A50D-B6A9-4F69-A76C-84EDB01668EC}"/>
    <dgm:cxn modelId="{5E440A90-9E53-4CCE-99A8-C07879EA59B0}" type="presOf" srcId="{A2017838-E3E2-4D70-8C5B-E2C5310D0999}" destId="{19614BE5-DD05-4096-9498-B577EC213618}" srcOrd="0" destOrd="0" presId="urn:microsoft.com/office/officeart/2018/2/layout/IconVerticalSolidList"/>
    <dgm:cxn modelId="{22DB5CE5-48CF-4B62-9536-CE5A744A39F5}" type="presOf" srcId="{1C9D72B8-CAA7-47EF-810F-A28EB64E2957}" destId="{BA19D9BD-24DC-483F-AE58-1F30CFDC0F99}" srcOrd="0" destOrd="0" presId="urn:microsoft.com/office/officeart/2018/2/layout/IconVerticalSolidList"/>
    <dgm:cxn modelId="{83A8947B-45B7-4E5B-B942-438DD84C481C}" type="presParOf" srcId="{19614BE5-DD05-4096-9498-B577EC213618}" destId="{5E36A216-3397-4E8F-BE7A-F5948E378443}" srcOrd="0" destOrd="0" presId="urn:microsoft.com/office/officeart/2018/2/layout/IconVerticalSolidList"/>
    <dgm:cxn modelId="{20D0AD19-C982-4A17-853D-8185D9436469}" type="presParOf" srcId="{5E36A216-3397-4E8F-BE7A-F5948E378443}" destId="{2516C7AA-83C1-40D6-95F5-EC4CF9B1331E}" srcOrd="0" destOrd="0" presId="urn:microsoft.com/office/officeart/2018/2/layout/IconVerticalSolidList"/>
    <dgm:cxn modelId="{9FC24BA2-B0DA-4F56-B6B5-1626CD091B67}" type="presParOf" srcId="{5E36A216-3397-4E8F-BE7A-F5948E378443}" destId="{8B65AB1A-0FE1-4FF5-B8B9-566EF6712774}" srcOrd="1" destOrd="0" presId="urn:microsoft.com/office/officeart/2018/2/layout/IconVerticalSolidList"/>
    <dgm:cxn modelId="{387B08DE-9BD2-4F17-9670-AFEE380F915B}" type="presParOf" srcId="{5E36A216-3397-4E8F-BE7A-F5948E378443}" destId="{D3588F65-2EE2-4EFA-8B61-91D4E5B04E88}" srcOrd="2" destOrd="0" presId="urn:microsoft.com/office/officeart/2018/2/layout/IconVerticalSolidList"/>
    <dgm:cxn modelId="{3E55D672-D1EC-4EEB-A76F-FCFE85B039A2}" type="presParOf" srcId="{5E36A216-3397-4E8F-BE7A-F5948E378443}" destId="{997F4F89-E965-4864-BE06-32BCC18CF2B1}" srcOrd="3" destOrd="0" presId="urn:microsoft.com/office/officeart/2018/2/layout/IconVerticalSolidList"/>
    <dgm:cxn modelId="{1A5ACECC-D4E0-4C52-AC84-549D95DE570E}" type="presParOf" srcId="{19614BE5-DD05-4096-9498-B577EC213618}" destId="{DA96F582-5431-46D6-83CF-8F501E94F272}" srcOrd="1" destOrd="0" presId="urn:microsoft.com/office/officeart/2018/2/layout/IconVerticalSolidList"/>
    <dgm:cxn modelId="{6E972C96-136F-4C23-B007-30CA55076063}" type="presParOf" srcId="{19614BE5-DD05-4096-9498-B577EC213618}" destId="{EEF2A9CD-0FA2-4E33-9424-3FC22E40E48B}" srcOrd="2" destOrd="0" presId="urn:microsoft.com/office/officeart/2018/2/layout/IconVerticalSolidList"/>
    <dgm:cxn modelId="{B0EA3687-C095-4A4C-9961-96DAF82D28CA}" type="presParOf" srcId="{EEF2A9CD-0FA2-4E33-9424-3FC22E40E48B}" destId="{261882A8-816E-436D-82B4-0F8DCE0C71CA}" srcOrd="0" destOrd="0" presId="urn:microsoft.com/office/officeart/2018/2/layout/IconVerticalSolidList"/>
    <dgm:cxn modelId="{EF82F96E-0BBE-4F0D-85F6-CAD53A3E3561}" type="presParOf" srcId="{EEF2A9CD-0FA2-4E33-9424-3FC22E40E48B}" destId="{3AD57B15-6C8C-45A6-A1B8-4A8FCE4D1FC7}" srcOrd="1" destOrd="0" presId="urn:microsoft.com/office/officeart/2018/2/layout/IconVerticalSolidList"/>
    <dgm:cxn modelId="{D96203A9-896F-46DB-AC79-3C970F6C4449}" type="presParOf" srcId="{EEF2A9CD-0FA2-4E33-9424-3FC22E40E48B}" destId="{B0835AD2-DABC-482A-A820-D4B93858CD49}" srcOrd="2" destOrd="0" presId="urn:microsoft.com/office/officeart/2018/2/layout/IconVerticalSolidList"/>
    <dgm:cxn modelId="{1835ABB4-31A3-416B-87E5-C7A0B7B2A9CE}" type="presParOf" srcId="{EEF2A9CD-0FA2-4E33-9424-3FC22E40E48B}" destId="{5A353E9A-72D5-4906-B334-ECDCDC0F1218}" srcOrd="3" destOrd="0" presId="urn:microsoft.com/office/officeart/2018/2/layout/IconVerticalSolidList"/>
    <dgm:cxn modelId="{2AA645DD-DBBD-4C0E-9743-95B575190903}" type="presParOf" srcId="{19614BE5-DD05-4096-9498-B577EC213618}" destId="{8CB68A6E-47DB-4043-8245-94C92EADE278}" srcOrd="3" destOrd="0" presId="urn:microsoft.com/office/officeart/2018/2/layout/IconVerticalSolidList"/>
    <dgm:cxn modelId="{AC4E47CB-1021-40BC-AAC4-9AD7FDA3863A}" type="presParOf" srcId="{19614BE5-DD05-4096-9498-B577EC213618}" destId="{8C324BA7-ABA3-450A-9697-A3AAF160EF81}" srcOrd="4" destOrd="0" presId="urn:microsoft.com/office/officeart/2018/2/layout/IconVerticalSolidList"/>
    <dgm:cxn modelId="{55778420-99AB-4F72-B1DE-9171D609DF2F}" type="presParOf" srcId="{8C324BA7-ABA3-450A-9697-A3AAF160EF81}" destId="{663CD18A-FD1E-4D33-AF3F-7E3F6699EF51}" srcOrd="0" destOrd="0" presId="urn:microsoft.com/office/officeart/2018/2/layout/IconVerticalSolidList"/>
    <dgm:cxn modelId="{35D08E10-0830-448B-B443-E5D99F0FDE68}" type="presParOf" srcId="{8C324BA7-ABA3-450A-9697-A3AAF160EF81}" destId="{36BE777F-5297-4E48-ABFF-D0095C58D65F}" srcOrd="1" destOrd="0" presId="urn:microsoft.com/office/officeart/2018/2/layout/IconVerticalSolidList"/>
    <dgm:cxn modelId="{14631E64-426D-4E03-942C-0670321A4E80}" type="presParOf" srcId="{8C324BA7-ABA3-450A-9697-A3AAF160EF81}" destId="{BC64696F-5124-4D81-A1E6-459959B46C2C}" srcOrd="2" destOrd="0" presId="urn:microsoft.com/office/officeart/2018/2/layout/IconVerticalSolidList"/>
    <dgm:cxn modelId="{D7660229-59B0-44AB-9321-1C88682E3E72}" type="presParOf" srcId="{8C324BA7-ABA3-450A-9697-A3AAF160EF81}" destId="{68037BE8-F1DF-45E5-84B5-697FB30315AA}" srcOrd="3" destOrd="0" presId="urn:microsoft.com/office/officeart/2018/2/layout/IconVerticalSolidList"/>
    <dgm:cxn modelId="{BA2A60B8-35FE-45D4-96A4-AD9D8669F2A6}" type="presParOf" srcId="{19614BE5-DD05-4096-9498-B577EC213618}" destId="{621E4EF7-1885-43FC-81E4-02E8F932BFB3}" srcOrd="5" destOrd="0" presId="urn:microsoft.com/office/officeart/2018/2/layout/IconVerticalSolidList"/>
    <dgm:cxn modelId="{26D31EA6-9B79-49E4-9B3D-1CC3734C6CC1}" type="presParOf" srcId="{19614BE5-DD05-4096-9498-B577EC213618}" destId="{2BE08C8B-8FA3-44CC-9FF6-78A5917CBBF5}" srcOrd="6" destOrd="0" presId="urn:microsoft.com/office/officeart/2018/2/layout/IconVerticalSolidList"/>
    <dgm:cxn modelId="{20650C98-C9CF-44DC-9D2B-6F280D8E8574}" type="presParOf" srcId="{2BE08C8B-8FA3-44CC-9FF6-78A5917CBBF5}" destId="{B3DB71F6-633F-4F9B-990A-41103D4B32B0}" srcOrd="0" destOrd="0" presId="urn:microsoft.com/office/officeart/2018/2/layout/IconVerticalSolidList"/>
    <dgm:cxn modelId="{F807969B-7F5C-4721-8701-3E69A57360CE}" type="presParOf" srcId="{2BE08C8B-8FA3-44CC-9FF6-78A5917CBBF5}" destId="{D4320103-BC47-4E6D-A3BC-C929B4E3C083}" srcOrd="1" destOrd="0" presId="urn:microsoft.com/office/officeart/2018/2/layout/IconVerticalSolidList"/>
    <dgm:cxn modelId="{CC3D589D-64EE-47F1-8156-6A954A2687DD}" type="presParOf" srcId="{2BE08C8B-8FA3-44CC-9FF6-78A5917CBBF5}" destId="{3198EE2C-6C1C-419D-9A72-D63FC536096B}" srcOrd="2" destOrd="0" presId="urn:microsoft.com/office/officeart/2018/2/layout/IconVerticalSolidList"/>
    <dgm:cxn modelId="{23E67E2D-CEC6-46F7-BECC-0ACB3353D4F8}" type="presParOf" srcId="{2BE08C8B-8FA3-44CC-9FF6-78A5917CBBF5}" destId="{BA19D9BD-24DC-483F-AE58-1F30CFDC0F99}" srcOrd="3" destOrd="0" presId="urn:microsoft.com/office/officeart/2018/2/layout/IconVerticalSolidList"/>
    <dgm:cxn modelId="{FE91CED0-203D-41D2-8AF3-562C726777E8}" type="presParOf" srcId="{19614BE5-DD05-4096-9498-B577EC213618}" destId="{70FD5B54-2908-4D51-8E1C-5314058E475A}" srcOrd="7" destOrd="0" presId="urn:microsoft.com/office/officeart/2018/2/layout/IconVerticalSolidList"/>
    <dgm:cxn modelId="{D42C4B06-002F-4F76-9488-A4603488D4AD}" type="presParOf" srcId="{19614BE5-DD05-4096-9498-B577EC213618}" destId="{E3DC3155-C321-47C2-9830-58E36F0B82AC}" srcOrd="8" destOrd="0" presId="urn:microsoft.com/office/officeart/2018/2/layout/IconVerticalSolidList"/>
    <dgm:cxn modelId="{39378020-E209-4FED-BDE9-629DD52BEE39}" type="presParOf" srcId="{E3DC3155-C321-47C2-9830-58E36F0B82AC}" destId="{7887A1B8-4C0D-46B7-92CE-7D233D3F8F77}" srcOrd="0" destOrd="0" presId="urn:microsoft.com/office/officeart/2018/2/layout/IconVerticalSolidList"/>
    <dgm:cxn modelId="{B0679B7E-F9B4-4A4E-93EE-5BD1ED98EA2A}" type="presParOf" srcId="{E3DC3155-C321-47C2-9830-58E36F0B82AC}" destId="{A45C5689-345A-45C8-B8E9-C58DE472D172}" srcOrd="1" destOrd="0" presId="urn:microsoft.com/office/officeart/2018/2/layout/IconVerticalSolidList"/>
    <dgm:cxn modelId="{0A22F7F0-6677-4BC9-8849-E540A226992F}" type="presParOf" srcId="{E3DC3155-C321-47C2-9830-58E36F0B82AC}" destId="{3423145C-EF2A-4AEE-90C8-98072664C602}" srcOrd="2" destOrd="0" presId="urn:microsoft.com/office/officeart/2018/2/layout/IconVerticalSolidList"/>
    <dgm:cxn modelId="{5C98AEB8-1C08-4067-8190-C73C4EE79D49}" type="presParOf" srcId="{E3DC3155-C321-47C2-9830-58E36F0B82AC}" destId="{2A5DF910-C7C8-41F4-8BBA-EC3578958AF0}" srcOrd="3" destOrd="0" presId="urn:microsoft.com/office/officeart/2018/2/layout/IconVerticalSolidList"/>
    <dgm:cxn modelId="{51411BC8-94B0-4C9B-8B8E-658E9356CA92}" type="presParOf" srcId="{19614BE5-DD05-4096-9498-B577EC213618}" destId="{392B7D4F-44E1-491D-AB08-5A126B995A20}" srcOrd="9" destOrd="0" presId="urn:microsoft.com/office/officeart/2018/2/layout/IconVerticalSolidList"/>
    <dgm:cxn modelId="{6562241D-504F-4C54-AC81-A6AA416CC977}" type="presParOf" srcId="{19614BE5-DD05-4096-9498-B577EC213618}" destId="{2D719ADB-61A7-4993-A8E6-C7B5C875DE74}" srcOrd="10" destOrd="0" presId="urn:microsoft.com/office/officeart/2018/2/layout/IconVerticalSolidList"/>
    <dgm:cxn modelId="{5B9D2EC2-AAF7-4553-B3BF-BEA94B7FC171}" type="presParOf" srcId="{2D719ADB-61A7-4993-A8E6-C7B5C875DE74}" destId="{0913F4E8-A555-4530-8779-FE75D5930678}" srcOrd="0" destOrd="0" presId="urn:microsoft.com/office/officeart/2018/2/layout/IconVerticalSolidList"/>
    <dgm:cxn modelId="{7F83E694-F3F3-4438-9360-CADAEB6E8CF5}" type="presParOf" srcId="{2D719ADB-61A7-4993-A8E6-C7B5C875DE74}" destId="{193D23CB-6EF0-492F-9EAB-E464298695B2}" srcOrd="1" destOrd="0" presId="urn:microsoft.com/office/officeart/2018/2/layout/IconVerticalSolidList"/>
    <dgm:cxn modelId="{EA26111A-3B61-4B96-9F00-87912649BB12}" type="presParOf" srcId="{2D719ADB-61A7-4993-A8E6-C7B5C875DE74}" destId="{D1A2BE9F-B927-44E8-A204-9C5543CF2775}" srcOrd="2" destOrd="0" presId="urn:microsoft.com/office/officeart/2018/2/layout/IconVerticalSolidList"/>
    <dgm:cxn modelId="{6D637CBE-937D-4220-BC40-6C2CEE855F48}" type="presParOf" srcId="{2D719ADB-61A7-4993-A8E6-C7B5C875DE74}" destId="{860A63A5-47B9-4B0A-98DF-BC67E11ED6FB}"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BD959D-4F9F-4B90-82AC-56E50661D9A6}" type="doc">
      <dgm:prSet loTypeId="urn:microsoft.com/office/officeart/2005/8/layout/hList1" loCatId="list" qsTypeId="urn:microsoft.com/office/officeart/2005/8/quickstyle/simple4" qsCatId="simple" csTypeId="urn:microsoft.com/office/officeart/2005/8/colors/colorful2" csCatId="colorful"/>
      <dgm:spPr/>
      <dgm:t>
        <a:bodyPr/>
        <a:lstStyle/>
        <a:p>
          <a:endParaRPr lang="en-US"/>
        </a:p>
      </dgm:t>
    </dgm:pt>
    <dgm:pt modelId="{C8A656D5-7807-484E-820A-647AE909E4A1}">
      <dgm:prSet/>
      <dgm:spPr/>
      <dgm:t>
        <a:bodyPr/>
        <a:lstStyle/>
        <a:p>
          <a:r>
            <a:rPr lang="en-GB"/>
            <a:t>Study by Martin et al. (2018) explored salary prediction for IT workers based on job offers from a Spanish IT recruitment portal. </a:t>
          </a:r>
          <a:endParaRPr lang="en-US"/>
        </a:p>
      </dgm:t>
    </dgm:pt>
    <dgm:pt modelId="{94894ADE-0BE1-4A17-8E20-5E4D089AB640}" type="parTrans" cxnId="{CAEA1698-5D88-4BB8-AB7B-9CC705A9523E}">
      <dgm:prSet/>
      <dgm:spPr/>
      <dgm:t>
        <a:bodyPr/>
        <a:lstStyle/>
        <a:p>
          <a:endParaRPr lang="en-US"/>
        </a:p>
      </dgm:t>
    </dgm:pt>
    <dgm:pt modelId="{20B027EF-4BD3-4873-8D15-C5900B800E63}" type="sibTrans" cxnId="{CAEA1698-5D88-4BB8-AB7B-9CC705A9523E}">
      <dgm:prSet/>
      <dgm:spPr/>
      <dgm:t>
        <a:bodyPr/>
        <a:lstStyle/>
        <a:p>
          <a:endParaRPr lang="en-US"/>
        </a:p>
      </dgm:t>
    </dgm:pt>
    <dgm:pt modelId="{01270AC2-0A1C-491F-BF39-1BEE9F6DBD10}">
      <dgm:prSet/>
      <dgm:spPr/>
      <dgm:t>
        <a:bodyPr/>
        <a:lstStyle/>
        <a:p>
          <a:r>
            <a:rPr lang="en-GB"/>
            <a:t>Their ensemble models achieved ~84% accuracy.</a:t>
          </a:r>
          <a:endParaRPr lang="en-US"/>
        </a:p>
      </dgm:t>
    </dgm:pt>
    <dgm:pt modelId="{2C18F283-3660-40D5-8CC3-3CF1A4769567}" type="parTrans" cxnId="{9AC03644-9428-45EB-9941-490F9430D273}">
      <dgm:prSet/>
      <dgm:spPr/>
      <dgm:t>
        <a:bodyPr/>
        <a:lstStyle/>
        <a:p>
          <a:endParaRPr lang="en-US"/>
        </a:p>
      </dgm:t>
    </dgm:pt>
    <dgm:pt modelId="{A29394E4-1A8C-499F-AC4C-2D49A9A21E19}" type="sibTrans" cxnId="{9AC03644-9428-45EB-9941-490F9430D273}">
      <dgm:prSet/>
      <dgm:spPr/>
      <dgm:t>
        <a:bodyPr/>
        <a:lstStyle/>
        <a:p>
          <a:endParaRPr lang="en-US"/>
        </a:p>
      </dgm:t>
    </dgm:pt>
    <dgm:pt modelId="{3B22E2E0-7FF8-437F-AB06-60FBB21F8C2F}">
      <dgm:prSet/>
      <dgm:spPr/>
      <dgm:t>
        <a:bodyPr/>
        <a:lstStyle/>
        <a:p>
          <a:r>
            <a:rPr lang="en-GB"/>
            <a:t>Workers could be clustered based on skillset.</a:t>
          </a:r>
          <a:endParaRPr lang="en-US"/>
        </a:p>
      </dgm:t>
    </dgm:pt>
    <dgm:pt modelId="{89B8B04E-EB1C-47B1-94D8-3CE371054A5B}" type="parTrans" cxnId="{5A9FC000-7BE3-4D3B-883A-A2C7CE7B1BC2}">
      <dgm:prSet/>
      <dgm:spPr/>
      <dgm:t>
        <a:bodyPr/>
        <a:lstStyle/>
        <a:p>
          <a:endParaRPr lang="en-US"/>
        </a:p>
      </dgm:t>
    </dgm:pt>
    <dgm:pt modelId="{07C20E26-6628-44AD-8D67-7E2C6196601A}" type="sibTrans" cxnId="{5A9FC000-7BE3-4D3B-883A-A2C7CE7B1BC2}">
      <dgm:prSet/>
      <dgm:spPr/>
      <dgm:t>
        <a:bodyPr/>
        <a:lstStyle/>
        <a:p>
          <a:endParaRPr lang="en-US"/>
        </a:p>
      </dgm:t>
    </dgm:pt>
    <dgm:pt modelId="{31F18C23-D5D3-4431-B208-F41366525DB5}">
      <dgm:prSet/>
      <dgm:spPr/>
      <dgm:t>
        <a:bodyPr/>
        <a:lstStyle/>
        <a:p>
          <a:r>
            <a:rPr lang="en-GB"/>
            <a:t>Experience was more rewarded than education</a:t>
          </a:r>
          <a:endParaRPr lang="en-US"/>
        </a:p>
      </dgm:t>
    </dgm:pt>
    <dgm:pt modelId="{22A59B65-8A46-4231-AC43-BA24A7AD26B4}" type="parTrans" cxnId="{9AC985EB-A61E-4CDD-B34A-D62266C790B5}">
      <dgm:prSet/>
      <dgm:spPr/>
      <dgm:t>
        <a:bodyPr/>
        <a:lstStyle/>
        <a:p>
          <a:endParaRPr lang="en-US"/>
        </a:p>
      </dgm:t>
    </dgm:pt>
    <dgm:pt modelId="{ADB7F5DE-EDCD-4500-A457-43B9F7D97F92}" type="sibTrans" cxnId="{9AC985EB-A61E-4CDD-B34A-D62266C790B5}">
      <dgm:prSet/>
      <dgm:spPr/>
      <dgm:t>
        <a:bodyPr/>
        <a:lstStyle/>
        <a:p>
          <a:endParaRPr lang="en-US"/>
        </a:p>
      </dgm:t>
    </dgm:pt>
    <dgm:pt modelId="{5B582328-C114-498D-8831-1BB67621FBB7}">
      <dgm:prSet/>
      <dgm:spPr/>
      <dgm:t>
        <a:bodyPr/>
        <a:lstStyle/>
        <a:p>
          <a:r>
            <a:rPr lang="en-GB"/>
            <a:t>Work by Barrero et al. (2021) indicates the expectation of lasting impact of the COVID-19 pandemic on work from home (WFH).</a:t>
          </a:r>
          <a:endParaRPr lang="en-US"/>
        </a:p>
      </dgm:t>
    </dgm:pt>
    <dgm:pt modelId="{A0432969-A401-4200-8E9B-B25A9A6C2390}" type="parTrans" cxnId="{353F59E1-4B06-4801-8CF4-FC04DA71534D}">
      <dgm:prSet/>
      <dgm:spPr/>
      <dgm:t>
        <a:bodyPr/>
        <a:lstStyle/>
        <a:p>
          <a:endParaRPr lang="en-US"/>
        </a:p>
      </dgm:t>
    </dgm:pt>
    <dgm:pt modelId="{4BB39CD0-BA40-4E4D-A011-17B8F3107703}" type="sibTrans" cxnId="{353F59E1-4B06-4801-8CF4-FC04DA71534D}">
      <dgm:prSet/>
      <dgm:spPr/>
      <dgm:t>
        <a:bodyPr/>
        <a:lstStyle/>
        <a:p>
          <a:endParaRPr lang="en-US"/>
        </a:p>
      </dgm:t>
    </dgm:pt>
    <dgm:pt modelId="{ACE7B6BB-1F41-4CE1-841C-3DA88B3BBD41}">
      <dgm:prSet/>
      <dgm:spPr/>
      <dgm:t>
        <a:bodyPr/>
        <a:lstStyle/>
        <a:p>
          <a:r>
            <a:rPr lang="en-GB"/>
            <a:t>Estimated 20% of workdays are expected to be WFH.</a:t>
          </a:r>
          <a:endParaRPr lang="en-US"/>
        </a:p>
      </dgm:t>
    </dgm:pt>
    <dgm:pt modelId="{76CC249F-75F5-4887-9FFF-583DAF9B9C7A}" type="parTrans" cxnId="{93A2ECA0-CE49-4633-B589-4F5FED1A748C}">
      <dgm:prSet/>
      <dgm:spPr/>
      <dgm:t>
        <a:bodyPr/>
        <a:lstStyle/>
        <a:p>
          <a:endParaRPr lang="en-US"/>
        </a:p>
      </dgm:t>
    </dgm:pt>
    <dgm:pt modelId="{5D8EC0FF-545A-41B3-BBAC-E333C4CD8E99}" type="sibTrans" cxnId="{93A2ECA0-CE49-4633-B589-4F5FED1A748C}">
      <dgm:prSet/>
      <dgm:spPr/>
      <dgm:t>
        <a:bodyPr/>
        <a:lstStyle/>
        <a:p>
          <a:endParaRPr lang="en-US"/>
        </a:p>
      </dgm:t>
    </dgm:pt>
    <dgm:pt modelId="{C484DAC5-B730-4DAA-A19F-F6A6FC164CFA}">
      <dgm:prSet/>
      <dgm:spPr/>
      <dgm:t>
        <a:bodyPr/>
        <a:lstStyle/>
        <a:p>
          <a:r>
            <a:rPr lang="en-GB"/>
            <a:t>Less company spending (e.g. office space) and reported productivity boost due to WFH are likely to impact salary changes but the exact effect is unknown.</a:t>
          </a:r>
          <a:endParaRPr lang="en-US"/>
        </a:p>
      </dgm:t>
    </dgm:pt>
    <dgm:pt modelId="{12EFC178-2B21-4CFD-921A-DB0DC44DA6D7}" type="parTrans" cxnId="{324D11E6-729C-40E5-AB3E-0E7EF5E98917}">
      <dgm:prSet/>
      <dgm:spPr/>
      <dgm:t>
        <a:bodyPr/>
        <a:lstStyle/>
        <a:p>
          <a:endParaRPr lang="en-US"/>
        </a:p>
      </dgm:t>
    </dgm:pt>
    <dgm:pt modelId="{EE36B076-106B-4281-BA6A-6ED20A49F72B}" type="sibTrans" cxnId="{324D11E6-729C-40E5-AB3E-0E7EF5E98917}">
      <dgm:prSet/>
      <dgm:spPr/>
      <dgm:t>
        <a:bodyPr/>
        <a:lstStyle/>
        <a:p>
          <a:endParaRPr lang="en-US"/>
        </a:p>
      </dgm:t>
    </dgm:pt>
    <dgm:pt modelId="{C5D71EB8-3101-43DC-8466-2D65B4EBAF76}" type="pres">
      <dgm:prSet presAssocID="{81BD959D-4F9F-4B90-82AC-56E50661D9A6}" presName="Name0" presStyleCnt="0">
        <dgm:presLayoutVars>
          <dgm:dir/>
          <dgm:animLvl val="lvl"/>
          <dgm:resizeHandles val="exact"/>
        </dgm:presLayoutVars>
      </dgm:prSet>
      <dgm:spPr/>
    </dgm:pt>
    <dgm:pt modelId="{88767E90-D019-4BC3-9BE1-7FE958E4EB44}" type="pres">
      <dgm:prSet presAssocID="{C8A656D5-7807-484E-820A-647AE909E4A1}" presName="composite" presStyleCnt="0"/>
      <dgm:spPr/>
    </dgm:pt>
    <dgm:pt modelId="{EA10825B-6274-402F-A5E1-D47BD03DEBEB}" type="pres">
      <dgm:prSet presAssocID="{C8A656D5-7807-484E-820A-647AE909E4A1}" presName="parTx" presStyleLbl="alignNode1" presStyleIdx="0" presStyleCnt="2">
        <dgm:presLayoutVars>
          <dgm:chMax val="0"/>
          <dgm:chPref val="0"/>
          <dgm:bulletEnabled val="1"/>
        </dgm:presLayoutVars>
      </dgm:prSet>
      <dgm:spPr/>
    </dgm:pt>
    <dgm:pt modelId="{27E7A436-D73E-4750-AFCF-499BCB9F6835}" type="pres">
      <dgm:prSet presAssocID="{C8A656D5-7807-484E-820A-647AE909E4A1}" presName="desTx" presStyleLbl="alignAccFollowNode1" presStyleIdx="0" presStyleCnt="2">
        <dgm:presLayoutVars>
          <dgm:bulletEnabled val="1"/>
        </dgm:presLayoutVars>
      </dgm:prSet>
      <dgm:spPr/>
    </dgm:pt>
    <dgm:pt modelId="{69C00F18-756E-452B-B7AE-B19CA4746107}" type="pres">
      <dgm:prSet presAssocID="{20B027EF-4BD3-4873-8D15-C5900B800E63}" presName="space" presStyleCnt="0"/>
      <dgm:spPr/>
    </dgm:pt>
    <dgm:pt modelId="{1B14CB36-0090-478E-B63F-8F4E90104947}" type="pres">
      <dgm:prSet presAssocID="{5B582328-C114-498D-8831-1BB67621FBB7}" presName="composite" presStyleCnt="0"/>
      <dgm:spPr/>
    </dgm:pt>
    <dgm:pt modelId="{C41A4596-E5FE-4182-855E-9B5780A9AF92}" type="pres">
      <dgm:prSet presAssocID="{5B582328-C114-498D-8831-1BB67621FBB7}" presName="parTx" presStyleLbl="alignNode1" presStyleIdx="1" presStyleCnt="2">
        <dgm:presLayoutVars>
          <dgm:chMax val="0"/>
          <dgm:chPref val="0"/>
          <dgm:bulletEnabled val="1"/>
        </dgm:presLayoutVars>
      </dgm:prSet>
      <dgm:spPr/>
    </dgm:pt>
    <dgm:pt modelId="{E698CC38-AC09-427A-B866-8ADB787E24A7}" type="pres">
      <dgm:prSet presAssocID="{5B582328-C114-498D-8831-1BB67621FBB7}" presName="desTx" presStyleLbl="alignAccFollowNode1" presStyleIdx="1" presStyleCnt="2">
        <dgm:presLayoutVars>
          <dgm:bulletEnabled val="1"/>
        </dgm:presLayoutVars>
      </dgm:prSet>
      <dgm:spPr/>
    </dgm:pt>
  </dgm:ptLst>
  <dgm:cxnLst>
    <dgm:cxn modelId="{5A9FC000-7BE3-4D3B-883A-A2C7CE7B1BC2}" srcId="{C8A656D5-7807-484E-820A-647AE909E4A1}" destId="{3B22E2E0-7FF8-437F-AB06-60FBB21F8C2F}" srcOrd="1" destOrd="0" parTransId="{89B8B04E-EB1C-47B1-94D8-3CE371054A5B}" sibTransId="{07C20E26-6628-44AD-8D67-7E2C6196601A}"/>
    <dgm:cxn modelId="{6A5F8E35-F602-49E6-B580-F215525C5C96}" type="presOf" srcId="{C484DAC5-B730-4DAA-A19F-F6A6FC164CFA}" destId="{E698CC38-AC09-427A-B866-8ADB787E24A7}" srcOrd="0" destOrd="1" presId="urn:microsoft.com/office/officeart/2005/8/layout/hList1"/>
    <dgm:cxn modelId="{9AC03644-9428-45EB-9941-490F9430D273}" srcId="{C8A656D5-7807-484E-820A-647AE909E4A1}" destId="{01270AC2-0A1C-491F-BF39-1BEE9F6DBD10}" srcOrd="0" destOrd="0" parTransId="{2C18F283-3660-40D5-8CC3-3CF1A4769567}" sibTransId="{A29394E4-1A8C-499F-AC4C-2D49A9A21E19}"/>
    <dgm:cxn modelId="{7092A445-964F-44AD-93C7-CB0FEDEEC206}" type="presOf" srcId="{5B582328-C114-498D-8831-1BB67621FBB7}" destId="{C41A4596-E5FE-4182-855E-9B5780A9AF92}" srcOrd="0" destOrd="0" presId="urn:microsoft.com/office/officeart/2005/8/layout/hList1"/>
    <dgm:cxn modelId="{CA1B2553-37D5-4E87-9B69-4C0003986C96}" type="presOf" srcId="{81BD959D-4F9F-4B90-82AC-56E50661D9A6}" destId="{C5D71EB8-3101-43DC-8466-2D65B4EBAF76}" srcOrd="0" destOrd="0" presId="urn:microsoft.com/office/officeart/2005/8/layout/hList1"/>
    <dgm:cxn modelId="{A9151075-0AD8-42C8-B8CA-09DAFA60ABF7}" type="presOf" srcId="{31F18C23-D5D3-4431-B208-F41366525DB5}" destId="{27E7A436-D73E-4750-AFCF-499BCB9F6835}" srcOrd="0" destOrd="2" presId="urn:microsoft.com/office/officeart/2005/8/layout/hList1"/>
    <dgm:cxn modelId="{09782F55-C1BF-4B9A-91E9-DC81F213FD5A}" type="presOf" srcId="{C8A656D5-7807-484E-820A-647AE909E4A1}" destId="{EA10825B-6274-402F-A5E1-D47BD03DEBEB}" srcOrd="0" destOrd="0" presId="urn:microsoft.com/office/officeart/2005/8/layout/hList1"/>
    <dgm:cxn modelId="{B37D077B-5047-4FB7-ACDD-30197BDB1C9B}" type="presOf" srcId="{01270AC2-0A1C-491F-BF39-1BEE9F6DBD10}" destId="{27E7A436-D73E-4750-AFCF-499BCB9F6835}" srcOrd="0" destOrd="0" presId="urn:microsoft.com/office/officeart/2005/8/layout/hList1"/>
    <dgm:cxn modelId="{CAEA1698-5D88-4BB8-AB7B-9CC705A9523E}" srcId="{81BD959D-4F9F-4B90-82AC-56E50661D9A6}" destId="{C8A656D5-7807-484E-820A-647AE909E4A1}" srcOrd="0" destOrd="0" parTransId="{94894ADE-0BE1-4A17-8E20-5E4D089AB640}" sibTransId="{20B027EF-4BD3-4873-8D15-C5900B800E63}"/>
    <dgm:cxn modelId="{93A2ECA0-CE49-4633-B589-4F5FED1A748C}" srcId="{5B582328-C114-498D-8831-1BB67621FBB7}" destId="{ACE7B6BB-1F41-4CE1-841C-3DA88B3BBD41}" srcOrd="0" destOrd="0" parTransId="{76CC249F-75F5-4887-9FFF-583DAF9B9C7A}" sibTransId="{5D8EC0FF-545A-41B3-BBAC-E333C4CD8E99}"/>
    <dgm:cxn modelId="{354752C7-EA3A-4067-9C28-D748AB5A93DE}" type="presOf" srcId="{3B22E2E0-7FF8-437F-AB06-60FBB21F8C2F}" destId="{27E7A436-D73E-4750-AFCF-499BCB9F6835}" srcOrd="0" destOrd="1" presId="urn:microsoft.com/office/officeart/2005/8/layout/hList1"/>
    <dgm:cxn modelId="{353F59E1-4B06-4801-8CF4-FC04DA71534D}" srcId="{81BD959D-4F9F-4B90-82AC-56E50661D9A6}" destId="{5B582328-C114-498D-8831-1BB67621FBB7}" srcOrd="1" destOrd="0" parTransId="{A0432969-A401-4200-8E9B-B25A9A6C2390}" sibTransId="{4BB39CD0-BA40-4E4D-A011-17B8F3107703}"/>
    <dgm:cxn modelId="{324D11E6-729C-40E5-AB3E-0E7EF5E98917}" srcId="{5B582328-C114-498D-8831-1BB67621FBB7}" destId="{C484DAC5-B730-4DAA-A19F-F6A6FC164CFA}" srcOrd="1" destOrd="0" parTransId="{12EFC178-2B21-4CFD-921A-DB0DC44DA6D7}" sibTransId="{EE36B076-106B-4281-BA6A-6ED20A49F72B}"/>
    <dgm:cxn modelId="{9AC985EB-A61E-4CDD-B34A-D62266C790B5}" srcId="{C8A656D5-7807-484E-820A-647AE909E4A1}" destId="{31F18C23-D5D3-4431-B208-F41366525DB5}" srcOrd="2" destOrd="0" parTransId="{22A59B65-8A46-4231-AC43-BA24A7AD26B4}" sibTransId="{ADB7F5DE-EDCD-4500-A457-43B9F7D97F92}"/>
    <dgm:cxn modelId="{E59833FB-21A9-4B2E-82D6-5AAD71A59855}" type="presOf" srcId="{ACE7B6BB-1F41-4CE1-841C-3DA88B3BBD41}" destId="{E698CC38-AC09-427A-B866-8ADB787E24A7}" srcOrd="0" destOrd="0" presId="urn:microsoft.com/office/officeart/2005/8/layout/hList1"/>
    <dgm:cxn modelId="{313B87FF-9052-4526-A021-C5E09C3ADFD8}" type="presParOf" srcId="{C5D71EB8-3101-43DC-8466-2D65B4EBAF76}" destId="{88767E90-D019-4BC3-9BE1-7FE958E4EB44}" srcOrd="0" destOrd="0" presId="urn:microsoft.com/office/officeart/2005/8/layout/hList1"/>
    <dgm:cxn modelId="{AB159E0E-9008-4510-B48F-9E81B66CF998}" type="presParOf" srcId="{88767E90-D019-4BC3-9BE1-7FE958E4EB44}" destId="{EA10825B-6274-402F-A5E1-D47BD03DEBEB}" srcOrd="0" destOrd="0" presId="urn:microsoft.com/office/officeart/2005/8/layout/hList1"/>
    <dgm:cxn modelId="{6125A645-B379-466A-B5A2-21B1599397C7}" type="presParOf" srcId="{88767E90-D019-4BC3-9BE1-7FE958E4EB44}" destId="{27E7A436-D73E-4750-AFCF-499BCB9F6835}" srcOrd="1" destOrd="0" presId="urn:microsoft.com/office/officeart/2005/8/layout/hList1"/>
    <dgm:cxn modelId="{F5FA5B5A-4524-49AA-97CB-05BAC8673E5D}" type="presParOf" srcId="{C5D71EB8-3101-43DC-8466-2D65B4EBAF76}" destId="{69C00F18-756E-452B-B7AE-B19CA4746107}" srcOrd="1" destOrd="0" presId="urn:microsoft.com/office/officeart/2005/8/layout/hList1"/>
    <dgm:cxn modelId="{65B403EB-CCFA-441F-B996-3AAC996F8986}" type="presParOf" srcId="{C5D71EB8-3101-43DC-8466-2D65B4EBAF76}" destId="{1B14CB36-0090-478E-B63F-8F4E90104947}" srcOrd="2" destOrd="0" presId="urn:microsoft.com/office/officeart/2005/8/layout/hList1"/>
    <dgm:cxn modelId="{619DC40E-F720-427D-97AA-29446541E7A6}" type="presParOf" srcId="{1B14CB36-0090-478E-B63F-8F4E90104947}" destId="{C41A4596-E5FE-4182-855E-9B5780A9AF92}" srcOrd="0" destOrd="0" presId="urn:microsoft.com/office/officeart/2005/8/layout/hList1"/>
    <dgm:cxn modelId="{4D44ACE0-DA3D-460E-95C6-A4F26300DCAC}" type="presParOf" srcId="{1B14CB36-0090-478E-B63F-8F4E90104947}" destId="{E698CC38-AC09-427A-B866-8ADB787E24A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5F9FBC-0F8E-445C-9F74-19EEB86CA370}">
      <dsp:nvSpPr>
        <dsp:cNvPr id="0" name=""/>
        <dsp:cNvSpPr/>
      </dsp:nvSpPr>
      <dsp:spPr>
        <a:xfrm>
          <a:off x="1155663" y="709927"/>
          <a:ext cx="933098" cy="9330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96E504-F7E2-4009-A0DF-EED1E4278B87}">
      <dsp:nvSpPr>
        <dsp:cNvPr id="0" name=""/>
        <dsp:cNvSpPr/>
      </dsp:nvSpPr>
      <dsp:spPr>
        <a:xfrm>
          <a:off x="585436" y="1934813"/>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1. Initial Exploratory Data Analysis</a:t>
          </a:r>
          <a:endParaRPr lang="en-US" sz="1700" kern="1200"/>
        </a:p>
      </dsp:txBody>
      <dsp:txXfrm>
        <a:off x="585436" y="1934813"/>
        <a:ext cx="2073553" cy="720000"/>
      </dsp:txXfrm>
    </dsp:sp>
    <dsp:sp modelId="{7DD9EB00-3D11-49D9-9D61-F1FDC1212BE9}">
      <dsp:nvSpPr>
        <dsp:cNvPr id="0" name=""/>
        <dsp:cNvSpPr/>
      </dsp:nvSpPr>
      <dsp:spPr>
        <a:xfrm>
          <a:off x="3592088" y="709927"/>
          <a:ext cx="933098" cy="9330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B6FE0FB-A1F9-464E-AE9C-ED9DC7589BE7}">
      <dsp:nvSpPr>
        <dsp:cNvPr id="0" name=""/>
        <dsp:cNvSpPr/>
      </dsp:nvSpPr>
      <dsp:spPr>
        <a:xfrm>
          <a:off x="3021860" y="1934813"/>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2. Methodology</a:t>
          </a:r>
          <a:endParaRPr lang="en-US" sz="1700" kern="1200"/>
        </a:p>
      </dsp:txBody>
      <dsp:txXfrm>
        <a:off x="3021860" y="1934813"/>
        <a:ext cx="2073553" cy="720000"/>
      </dsp:txXfrm>
    </dsp:sp>
    <dsp:sp modelId="{69ED357B-181C-4450-B879-F1D76D37CD4B}">
      <dsp:nvSpPr>
        <dsp:cNvPr id="0" name=""/>
        <dsp:cNvSpPr/>
      </dsp:nvSpPr>
      <dsp:spPr>
        <a:xfrm>
          <a:off x="6028513" y="709927"/>
          <a:ext cx="933098" cy="9330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8F49260-34BF-40FA-8726-E23A56E0A0F1}">
      <dsp:nvSpPr>
        <dsp:cNvPr id="0" name=""/>
        <dsp:cNvSpPr/>
      </dsp:nvSpPr>
      <dsp:spPr>
        <a:xfrm>
          <a:off x="5458285" y="1934813"/>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3. Data Transformations</a:t>
          </a:r>
          <a:endParaRPr lang="en-US" sz="1700" kern="1200"/>
        </a:p>
      </dsp:txBody>
      <dsp:txXfrm>
        <a:off x="5458285" y="1934813"/>
        <a:ext cx="2073553" cy="720000"/>
      </dsp:txXfrm>
    </dsp:sp>
    <dsp:sp modelId="{8CCB22C3-5850-4E05-9C12-3EAD626198B5}">
      <dsp:nvSpPr>
        <dsp:cNvPr id="0" name=""/>
        <dsp:cNvSpPr/>
      </dsp:nvSpPr>
      <dsp:spPr>
        <a:xfrm>
          <a:off x="8464937" y="709927"/>
          <a:ext cx="933098" cy="9330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D7BFDA4-45E7-476E-B2F6-6DD05B69CCFD}">
      <dsp:nvSpPr>
        <dsp:cNvPr id="0" name=""/>
        <dsp:cNvSpPr/>
      </dsp:nvSpPr>
      <dsp:spPr>
        <a:xfrm>
          <a:off x="7894710" y="1934813"/>
          <a:ext cx="207355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b="1" kern="1200"/>
            <a:t>4. Analyse Results</a:t>
          </a:r>
          <a:endParaRPr lang="en-US" sz="1700" kern="1200"/>
        </a:p>
      </dsp:txBody>
      <dsp:txXfrm>
        <a:off x="7894710" y="1934813"/>
        <a:ext cx="207355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E2149-FB81-40BB-8385-B68C14648752}">
      <dsp:nvSpPr>
        <dsp:cNvPr id="0" name=""/>
        <dsp:cNvSpPr/>
      </dsp:nvSpPr>
      <dsp:spPr>
        <a:xfrm>
          <a:off x="0" y="118442"/>
          <a:ext cx="5031969" cy="11934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Using </a:t>
          </a:r>
          <a:r>
            <a:rPr lang="en-GB" sz="1700" b="1" kern="1200"/>
            <a:t>country </a:t>
          </a:r>
          <a:r>
            <a:rPr lang="en-GB" sz="1700" kern="1200"/>
            <a:t>attributes to fetch the GDP per capita – During modelling process data was scaled to have mean 0 and SD of 1 as most of the variables were one hot encoded</a:t>
          </a:r>
          <a:endParaRPr lang="en-US" sz="1700" kern="1200"/>
        </a:p>
      </dsp:txBody>
      <dsp:txXfrm>
        <a:off x="58257" y="176699"/>
        <a:ext cx="4915455" cy="1076886"/>
      </dsp:txXfrm>
    </dsp:sp>
    <dsp:sp modelId="{1AC2D3E8-6487-4E9C-AFC3-14E48CA77316}">
      <dsp:nvSpPr>
        <dsp:cNvPr id="0" name=""/>
        <dsp:cNvSpPr/>
      </dsp:nvSpPr>
      <dsp:spPr>
        <a:xfrm>
          <a:off x="0" y="1360802"/>
          <a:ext cx="5031969" cy="11934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Gender </a:t>
          </a:r>
          <a:r>
            <a:rPr lang="en-GB" sz="1700" kern="1200"/>
            <a:t>information was not available for 2011, 2012 and 2013 – Imputed based on industry standards for the individual years</a:t>
          </a:r>
          <a:endParaRPr lang="en-US" sz="1700" kern="1200"/>
        </a:p>
      </dsp:txBody>
      <dsp:txXfrm>
        <a:off x="58257" y="1419059"/>
        <a:ext cx="4915455" cy="1076886"/>
      </dsp:txXfrm>
    </dsp:sp>
    <dsp:sp modelId="{8C7AF966-966F-47B9-BDF9-23892C5A118E}">
      <dsp:nvSpPr>
        <dsp:cNvPr id="0" name=""/>
        <dsp:cNvSpPr/>
      </dsp:nvSpPr>
      <dsp:spPr>
        <a:xfrm>
          <a:off x="0" y="2603161"/>
          <a:ext cx="5031969" cy="1193400"/>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1" kern="1200"/>
            <a:t>Compensation </a:t>
          </a:r>
          <a:r>
            <a:rPr lang="en-GB" sz="1700" kern="1200"/>
            <a:t>has both ranges and individual values – By analysis industry standards 9 categories were created</a:t>
          </a:r>
          <a:endParaRPr lang="en-US" sz="1700" kern="1200"/>
        </a:p>
      </dsp:txBody>
      <dsp:txXfrm>
        <a:off x="58257" y="2661418"/>
        <a:ext cx="4915455" cy="10768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E396C-343C-4889-BC62-5675D892EDFE}">
      <dsp:nvSpPr>
        <dsp:cNvPr id="0" name=""/>
        <dsp:cNvSpPr/>
      </dsp:nvSpPr>
      <dsp:spPr>
        <a:xfrm>
          <a:off x="0" y="1541055"/>
          <a:ext cx="5728344" cy="453600"/>
        </a:xfrm>
        <a:prstGeom prst="rect">
          <a:avLst/>
        </a:prstGeom>
        <a:solidFill>
          <a:schemeClr val="lt1">
            <a:alpha val="90000"/>
            <a:hueOff val="0"/>
            <a:satOff val="0"/>
            <a:lumOff val="0"/>
            <a:alphaOff val="0"/>
          </a:schemeClr>
        </a:solidFill>
        <a:ln w="9525"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FBB9E2C-11C8-4569-B079-751592E5B6E0}">
      <dsp:nvSpPr>
        <dsp:cNvPr id="0" name=""/>
        <dsp:cNvSpPr/>
      </dsp:nvSpPr>
      <dsp:spPr>
        <a:xfrm>
          <a:off x="286417" y="1275374"/>
          <a:ext cx="4009840" cy="531360"/>
        </a:xfrm>
        <a:prstGeom prst="roundRect">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562" tIns="0" rIns="151562" bIns="0" numCol="1" spcCol="1270" anchor="ctr" anchorCtr="0">
          <a:noAutofit/>
        </a:bodyPr>
        <a:lstStyle/>
        <a:p>
          <a:pPr marL="0" lvl="0" indent="0" algn="l" defTabSz="800100" rtl="0">
            <a:lnSpc>
              <a:spcPct val="90000"/>
            </a:lnSpc>
            <a:spcBef>
              <a:spcPct val="0"/>
            </a:spcBef>
            <a:spcAft>
              <a:spcPct val="35000"/>
            </a:spcAft>
            <a:buNone/>
          </a:pPr>
          <a:r>
            <a:rPr lang="en-GB" sz="1800" kern="1200"/>
            <a:t>Random </a:t>
          </a:r>
          <a:r>
            <a:rPr lang="en-GB" sz="1800" kern="1200">
              <a:latin typeface="Century Gothic" panose="020B0502020202020204"/>
            </a:rPr>
            <a:t>forests</a:t>
          </a:r>
          <a:endParaRPr lang="en-US" sz="1800" kern="1200">
            <a:latin typeface="Century Gothic" panose="020B0502020202020204"/>
          </a:endParaRPr>
        </a:p>
      </dsp:txBody>
      <dsp:txXfrm>
        <a:off x="312356" y="1301313"/>
        <a:ext cx="3957962" cy="479482"/>
      </dsp:txXfrm>
    </dsp:sp>
    <dsp:sp modelId="{E61BD93A-472B-44D0-ADEE-1040AEB0D79F}">
      <dsp:nvSpPr>
        <dsp:cNvPr id="0" name=""/>
        <dsp:cNvSpPr/>
      </dsp:nvSpPr>
      <dsp:spPr>
        <a:xfrm>
          <a:off x="0" y="2357535"/>
          <a:ext cx="5728344" cy="453600"/>
        </a:xfrm>
        <a:prstGeom prst="rect">
          <a:avLst/>
        </a:prstGeom>
        <a:solidFill>
          <a:schemeClr val="lt1">
            <a:alpha val="90000"/>
            <a:hueOff val="0"/>
            <a:satOff val="0"/>
            <a:lumOff val="0"/>
            <a:alphaOff val="0"/>
          </a:schemeClr>
        </a:solidFill>
        <a:ln w="9525" cap="rnd" cmpd="sng" algn="ctr">
          <a:solidFill>
            <a:schemeClr val="accent2">
              <a:hueOff val="-1939188"/>
              <a:satOff val="-4386"/>
              <a:lumOff val="-2843"/>
              <a:alphaOff val="0"/>
            </a:schemeClr>
          </a:solidFill>
          <a:prstDash val="solid"/>
        </a:ln>
        <a:effectLst/>
      </dsp:spPr>
      <dsp:style>
        <a:lnRef idx="1">
          <a:scrgbClr r="0" g="0" b="0"/>
        </a:lnRef>
        <a:fillRef idx="1">
          <a:scrgbClr r="0" g="0" b="0"/>
        </a:fillRef>
        <a:effectRef idx="0">
          <a:scrgbClr r="0" g="0" b="0"/>
        </a:effectRef>
        <a:fontRef idx="minor"/>
      </dsp:style>
    </dsp:sp>
    <dsp:sp modelId="{570F0248-5477-4BF4-94B9-156B5EBA1E99}">
      <dsp:nvSpPr>
        <dsp:cNvPr id="0" name=""/>
        <dsp:cNvSpPr/>
      </dsp:nvSpPr>
      <dsp:spPr>
        <a:xfrm>
          <a:off x="286417" y="2091855"/>
          <a:ext cx="4009840" cy="531360"/>
        </a:xfrm>
        <a:prstGeom prst="roundRect">
          <a:avLst/>
        </a:prstGeom>
        <a:blipFill rotWithShape="1">
          <a:blip xmlns:r="http://schemas.openxmlformats.org/officeDocument/2006/relationships" r:embed="rId1">
            <a:duotone>
              <a:schemeClr val="accent2">
                <a:hueOff val="-1939188"/>
                <a:satOff val="-4386"/>
                <a:lumOff val="-2843"/>
                <a:alphaOff val="0"/>
                <a:tint val="98000"/>
                <a:lumMod val="102000"/>
              </a:schemeClr>
              <a:schemeClr val="accent2">
                <a:hueOff val="-1939188"/>
                <a:satOff val="-4386"/>
                <a:lumOff val="-2843"/>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562" tIns="0" rIns="151562" bIns="0" numCol="1" spcCol="1270" anchor="ctr" anchorCtr="0">
          <a:noAutofit/>
        </a:bodyPr>
        <a:lstStyle/>
        <a:p>
          <a:pPr marL="0" lvl="0" indent="0" algn="l" defTabSz="800100">
            <a:lnSpc>
              <a:spcPct val="90000"/>
            </a:lnSpc>
            <a:spcBef>
              <a:spcPct val="0"/>
            </a:spcBef>
            <a:spcAft>
              <a:spcPct val="35000"/>
            </a:spcAft>
            <a:buNone/>
          </a:pPr>
          <a:r>
            <a:rPr lang="en-GB" sz="1800" kern="1200">
              <a:latin typeface="Century Gothic" panose="020B0502020202020204"/>
            </a:rPr>
            <a:t>Light gradient boosting machine</a:t>
          </a:r>
          <a:endParaRPr lang="en-GB" sz="1800" kern="1200"/>
        </a:p>
      </dsp:txBody>
      <dsp:txXfrm>
        <a:off x="312356" y="2117794"/>
        <a:ext cx="3957962" cy="479482"/>
      </dsp:txXfrm>
    </dsp:sp>
    <dsp:sp modelId="{EB5D43E7-79F5-49FA-9CD5-410555FC11F9}">
      <dsp:nvSpPr>
        <dsp:cNvPr id="0" name=""/>
        <dsp:cNvSpPr/>
      </dsp:nvSpPr>
      <dsp:spPr>
        <a:xfrm>
          <a:off x="0" y="3174014"/>
          <a:ext cx="5728344" cy="453600"/>
        </a:xfrm>
        <a:prstGeom prst="rect">
          <a:avLst/>
        </a:prstGeom>
        <a:solidFill>
          <a:schemeClr val="lt1">
            <a:alpha val="90000"/>
            <a:hueOff val="0"/>
            <a:satOff val="0"/>
            <a:lumOff val="0"/>
            <a:alphaOff val="0"/>
          </a:schemeClr>
        </a:solidFill>
        <a:ln w="9525" cap="rnd" cmpd="sng" algn="ctr">
          <a:solidFill>
            <a:schemeClr val="accent2">
              <a:hueOff val="-3878375"/>
              <a:satOff val="-8771"/>
              <a:lumOff val="-5686"/>
              <a:alphaOff val="0"/>
            </a:schemeClr>
          </a:solidFill>
          <a:prstDash val="solid"/>
        </a:ln>
        <a:effectLst/>
      </dsp:spPr>
      <dsp:style>
        <a:lnRef idx="1">
          <a:scrgbClr r="0" g="0" b="0"/>
        </a:lnRef>
        <a:fillRef idx="1">
          <a:scrgbClr r="0" g="0" b="0"/>
        </a:fillRef>
        <a:effectRef idx="0">
          <a:scrgbClr r="0" g="0" b="0"/>
        </a:effectRef>
        <a:fontRef idx="minor"/>
      </dsp:style>
    </dsp:sp>
    <dsp:sp modelId="{54844B11-5F47-45E6-968E-F1BE76B33B50}">
      <dsp:nvSpPr>
        <dsp:cNvPr id="0" name=""/>
        <dsp:cNvSpPr/>
      </dsp:nvSpPr>
      <dsp:spPr>
        <a:xfrm>
          <a:off x="286417" y="2908334"/>
          <a:ext cx="4009840" cy="531360"/>
        </a:xfrm>
        <a:prstGeom prst="roundRect">
          <a:avLst/>
        </a:prstGeom>
        <a:blipFill rotWithShape="1">
          <a:blip xmlns:r="http://schemas.openxmlformats.org/officeDocument/2006/relationships" r:embed="rId1">
            <a:duotone>
              <a:schemeClr val="accent2">
                <a:hueOff val="-3878375"/>
                <a:satOff val="-8771"/>
                <a:lumOff val="-5686"/>
                <a:alphaOff val="0"/>
                <a:tint val="98000"/>
                <a:lumMod val="102000"/>
              </a:schemeClr>
              <a:schemeClr val="accent2">
                <a:hueOff val="-3878375"/>
                <a:satOff val="-8771"/>
                <a:lumOff val="-5686"/>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1562" tIns="0" rIns="151562" bIns="0" numCol="1" spcCol="1270" anchor="ctr" anchorCtr="0">
          <a:noAutofit/>
        </a:bodyPr>
        <a:lstStyle/>
        <a:p>
          <a:pPr marL="0" lvl="0" indent="0" algn="l" defTabSz="800100" rtl="0">
            <a:lnSpc>
              <a:spcPct val="90000"/>
            </a:lnSpc>
            <a:spcBef>
              <a:spcPct val="0"/>
            </a:spcBef>
            <a:spcAft>
              <a:spcPct val="35000"/>
            </a:spcAft>
            <a:buNone/>
          </a:pPr>
          <a:r>
            <a:rPr lang="en-GB" sz="1800" kern="1200">
              <a:latin typeface="Century Gothic" panose="020B0502020202020204"/>
            </a:rPr>
            <a:t>Multinomial logistic regression</a:t>
          </a:r>
        </a:p>
      </dsp:txBody>
      <dsp:txXfrm>
        <a:off x="312356" y="2934273"/>
        <a:ext cx="3957962"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275E7-1243-4905-BF20-A2493938B866}">
      <dsp:nvSpPr>
        <dsp:cNvPr id="0" name=""/>
        <dsp:cNvSpPr/>
      </dsp:nvSpPr>
      <dsp:spPr>
        <a:xfrm>
          <a:off x="1137820" y="889"/>
          <a:ext cx="2586893" cy="1552135"/>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Century Gothic" panose="020B0502020202020204"/>
            </a:rPr>
            <a:t>Data quality issues made it reasonable to investigate the problem with a multinomial classification model</a:t>
          </a:r>
        </a:p>
      </dsp:txBody>
      <dsp:txXfrm>
        <a:off x="1137820" y="889"/>
        <a:ext cx="2586893" cy="1552135"/>
      </dsp:txXfrm>
    </dsp:sp>
    <dsp:sp modelId="{2BCB412D-AD60-4416-ACB2-282735250533}">
      <dsp:nvSpPr>
        <dsp:cNvPr id="0" name=""/>
        <dsp:cNvSpPr/>
      </dsp:nvSpPr>
      <dsp:spPr>
        <a:xfrm>
          <a:off x="3983403" y="889"/>
          <a:ext cx="2586893" cy="1552135"/>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kern="1200">
              <a:latin typeface="Century Gothic" panose="020B0502020202020204"/>
            </a:rPr>
            <a:t>This type of modelling require nuanced, sophisticated, and less intuitive interpretation of the results</a:t>
          </a:r>
          <a:endParaRPr lang="en-GB" sz="1200" kern="1200" dirty="0">
            <a:latin typeface="Century Gothic" panose="020B0502020202020204"/>
          </a:endParaRPr>
        </a:p>
      </dsp:txBody>
      <dsp:txXfrm>
        <a:off x="3983403" y="889"/>
        <a:ext cx="2586893" cy="1552135"/>
      </dsp:txXfrm>
    </dsp:sp>
    <dsp:sp modelId="{B1E3337E-DBFB-45CB-8B69-55BD53846713}">
      <dsp:nvSpPr>
        <dsp:cNvPr id="0" name=""/>
        <dsp:cNvSpPr/>
      </dsp:nvSpPr>
      <dsp:spPr>
        <a:xfrm>
          <a:off x="6828985" y="889"/>
          <a:ext cx="2586893" cy="1552135"/>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Century Gothic" panose="020B0502020202020204"/>
            </a:rPr>
            <a:t>A kappa score of 0.68 suggest a moderate level of agreement. </a:t>
          </a:r>
          <a:r>
            <a:rPr lang="en-GB" sz="1200" kern="1200" err="1">
              <a:latin typeface="Century Gothic" panose="020B0502020202020204"/>
            </a:rPr>
            <a:t>I.e</a:t>
          </a:r>
          <a:r>
            <a:rPr lang="en-GB" sz="1200" kern="1200">
              <a:latin typeface="Century Gothic" panose="020B0502020202020204"/>
            </a:rPr>
            <a:t> a decent, but far from great model *</a:t>
          </a:r>
        </a:p>
      </dsp:txBody>
      <dsp:txXfrm>
        <a:off x="6828985" y="889"/>
        <a:ext cx="2586893" cy="1552135"/>
      </dsp:txXfrm>
    </dsp:sp>
    <dsp:sp modelId="{0AD2DC1E-AED6-4BDE-8AA4-68E89F113054}">
      <dsp:nvSpPr>
        <dsp:cNvPr id="0" name=""/>
        <dsp:cNvSpPr/>
      </dsp:nvSpPr>
      <dsp:spPr>
        <a:xfrm>
          <a:off x="2560612" y="1811715"/>
          <a:ext cx="2586893" cy="1552135"/>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a:latin typeface="Century Gothic" panose="020B0502020202020204"/>
            </a:rPr>
            <a:t>The current dataset and model can be useful as a starting point, but does not today give sufficient results to be used for the projects outlined use-cases</a:t>
          </a:r>
        </a:p>
      </dsp:txBody>
      <dsp:txXfrm>
        <a:off x="2560612" y="1811715"/>
        <a:ext cx="2586893" cy="1552135"/>
      </dsp:txXfrm>
    </dsp:sp>
    <dsp:sp modelId="{6C1A66CC-55DA-4153-80F8-2EFC5427AF3F}">
      <dsp:nvSpPr>
        <dsp:cNvPr id="0" name=""/>
        <dsp:cNvSpPr/>
      </dsp:nvSpPr>
      <dsp:spPr>
        <a:xfrm>
          <a:off x="5406194" y="1811715"/>
          <a:ext cx="2586893" cy="1552135"/>
        </a:xfrm>
        <a:prstGeom prst="rect">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GB" sz="1200" kern="1200">
              <a:latin typeface="Century Gothic" panose="020B0502020202020204"/>
            </a:rPr>
            <a:t>The only data we collected from another source, GDP, had by far the largest variable importance. Suggesting adding and adjusting for more contextual data for each respondent will be sensible addition</a:t>
          </a:r>
        </a:p>
      </dsp:txBody>
      <dsp:txXfrm>
        <a:off x="5406194" y="1811715"/>
        <a:ext cx="2586893" cy="15521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C7AA-83C1-40D6-95F5-EC4CF9B1331E}">
      <dsp:nvSpPr>
        <dsp:cNvPr id="0" name=""/>
        <dsp:cNvSpPr/>
      </dsp:nvSpPr>
      <dsp:spPr>
        <a:xfrm>
          <a:off x="0" y="1516"/>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5AB1A-0FE1-4FF5-B8B9-566EF6712774}">
      <dsp:nvSpPr>
        <dsp:cNvPr id="0" name=""/>
        <dsp:cNvSpPr/>
      </dsp:nvSpPr>
      <dsp:spPr>
        <a:xfrm>
          <a:off x="195419" y="146869"/>
          <a:ext cx="355308" cy="355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97F4F89-E965-4864-BE06-32BCC18CF2B1}">
      <dsp:nvSpPr>
        <dsp:cNvPr id="0" name=""/>
        <dsp:cNvSpPr/>
      </dsp:nvSpPr>
      <dsp:spPr>
        <a:xfrm>
          <a:off x="746147" y="1516"/>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Time Series Analysis</a:t>
          </a:r>
          <a:endParaRPr lang="en-US" sz="1600" kern="1200"/>
        </a:p>
      </dsp:txBody>
      <dsp:txXfrm>
        <a:off x="746147" y="1516"/>
        <a:ext cx="5160180" cy="646015"/>
      </dsp:txXfrm>
    </dsp:sp>
    <dsp:sp modelId="{261882A8-816E-436D-82B4-0F8DCE0C71CA}">
      <dsp:nvSpPr>
        <dsp:cNvPr id="0" name=""/>
        <dsp:cNvSpPr/>
      </dsp:nvSpPr>
      <dsp:spPr>
        <a:xfrm>
          <a:off x="0" y="809035"/>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D57B15-6C8C-45A6-A1B8-4A8FCE4D1FC7}">
      <dsp:nvSpPr>
        <dsp:cNvPr id="0" name=""/>
        <dsp:cNvSpPr/>
      </dsp:nvSpPr>
      <dsp:spPr>
        <a:xfrm>
          <a:off x="195419" y="954389"/>
          <a:ext cx="355308" cy="355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A353E9A-72D5-4906-B334-ECDCDC0F1218}">
      <dsp:nvSpPr>
        <dsp:cNvPr id="0" name=""/>
        <dsp:cNvSpPr/>
      </dsp:nvSpPr>
      <dsp:spPr>
        <a:xfrm>
          <a:off x="746147" y="809035"/>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Add and adjust for more contextual data</a:t>
          </a:r>
        </a:p>
      </dsp:txBody>
      <dsp:txXfrm>
        <a:off x="746147" y="809035"/>
        <a:ext cx="5160180" cy="646015"/>
      </dsp:txXfrm>
    </dsp:sp>
    <dsp:sp modelId="{663CD18A-FD1E-4D33-AF3F-7E3F6699EF51}">
      <dsp:nvSpPr>
        <dsp:cNvPr id="0" name=""/>
        <dsp:cNvSpPr/>
      </dsp:nvSpPr>
      <dsp:spPr>
        <a:xfrm>
          <a:off x="0" y="1616554"/>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E777F-5297-4E48-ABFF-D0095C58D65F}">
      <dsp:nvSpPr>
        <dsp:cNvPr id="0" name=""/>
        <dsp:cNvSpPr/>
      </dsp:nvSpPr>
      <dsp:spPr>
        <a:xfrm>
          <a:off x="195419" y="1761908"/>
          <a:ext cx="355308" cy="355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8037BE8-F1DF-45E5-84B5-697FB30315AA}">
      <dsp:nvSpPr>
        <dsp:cNvPr id="0" name=""/>
        <dsp:cNvSpPr/>
      </dsp:nvSpPr>
      <dsp:spPr>
        <a:xfrm>
          <a:off x="746147" y="1616554"/>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Create continuous variable of Salary in order to enrich our prediction models</a:t>
          </a:r>
        </a:p>
      </dsp:txBody>
      <dsp:txXfrm>
        <a:off x="746147" y="1616554"/>
        <a:ext cx="5160180" cy="646015"/>
      </dsp:txXfrm>
    </dsp:sp>
    <dsp:sp modelId="{B3DB71F6-633F-4F9B-990A-41103D4B32B0}">
      <dsp:nvSpPr>
        <dsp:cNvPr id="0" name=""/>
        <dsp:cNvSpPr/>
      </dsp:nvSpPr>
      <dsp:spPr>
        <a:xfrm>
          <a:off x="0" y="2424074"/>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20103-BC47-4E6D-A3BC-C929B4E3C083}">
      <dsp:nvSpPr>
        <dsp:cNvPr id="0" name=""/>
        <dsp:cNvSpPr/>
      </dsp:nvSpPr>
      <dsp:spPr>
        <a:xfrm>
          <a:off x="195419" y="2569427"/>
          <a:ext cx="355308" cy="3553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A19D9BD-24DC-483F-AE58-1F30CFDC0F99}">
      <dsp:nvSpPr>
        <dsp:cNvPr id="0" name=""/>
        <dsp:cNvSpPr/>
      </dsp:nvSpPr>
      <dsp:spPr>
        <a:xfrm>
          <a:off x="746147" y="2424074"/>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Work From Home Analysis from recent survey data</a:t>
          </a:r>
        </a:p>
      </dsp:txBody>
      <dsp:txXfrm>
        <a:off x="746147" y="2424074"/>
        <a:ext cx="5160180" cy="646015"/>
      </dsp:txXfrm>
    </dsp:sp>
    <dsp:sp modelId="{7887A1B8-4C0D-46B7-92CE-7D233D3F8F77}">
      <dsp:nvSpPr>
        <dsp:cNvPr id="0" name=""/>
        <dsp:cNvSpPr/>
      </dsp:nvSpPr>
      <dsp:spPr>
        <a:xfrm>
          <a:off x="0" y="3231593"/>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5C5689-345A-45C8-B8E9-C58DE472D172}">
      <dsp:nvSpPr>
        <dsp:cNvPr id="0" name=""/>
        <dsp:cNvSpPr/>
      </dsp:nvSpPr>
      <dsp:spPr>
        <a:xfrm>
          <a:off x="195419" y="3376947"/>
          <a:ext cx="355308" cy="35530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5DF910-C7C8-41F4-8BBA-EC3578958AF0}">
      <dsp:nvSpPr>
        <dsp:cNvPr id="0" name=""/>
        <dsp:cNvSpPr/>
      </dsp:nvSpPr>
      <dsp:spPr>
        <a:xfrm>
          <a:off x="746147" y="3231593"/>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Tuning Models</a:t>
          </a:r>
        </a:p>
      </dsp:txBody>
      <dsp:txXfrm>
        <a:off x="746147" y="3231593"/>
        <a:ext cx="5160180" cy="646015"/>
      </dsp:txXfrm>
    </dsp:sp>
    <dsp:sp modelId="{0913F4E8-A555-4530-8779-FE75D5930678}">
      <dsp:nvSpPr>
        <dsp:cNvPr id="0" name=""/>
        <dsp:cNvSpPr/>
      </dsp:nvSpPr>
      <dsp:spPr>
        <a:xfrm>
          <a:off x="0" y="4039113"/>
          <a:ext cx="5906327" cy="6460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D23CB-6EF0-492F-9EAB-E464298695B2}">
      <dsp:nvSpPr>
        <dsp:cNvPr id="0" name=""/>
        <dsp:cNvSpPr/>
      </dsp:nvSpPr>
      <dsp:spPr>
        <a:xfrm>
          <a:off x="195419" y="4184466"/>
          <a:ext cx="355308" cy="35530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60A63A5-47B9-4B0A-98DF-BC67E11ED6FB}">
      <dsp:nvSpPr>
        <dsp:cNvPr id="0" name=""/>
        <dsp:cNvSpPr/>
      </dsp:nvSpPr>
      <dsp:spPr>
        <a:xfrm>
          <a:off x="746147" y="4039113"/>
          <a:ext cx="5160180" cy="646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370" tIns="68370" rIns="68370" bIns="68370" numCol="1" spcCol="1270" anchor="ctr" anchorCtr="0">
          <a:noAutofit/>
        </a:bodyPr>
        <a:lstStyle/>
        <a:p>
          <a:pPr marL="0" lvl="0" indent="0" algn="l" defTabSz="711200">
            <a:lnSpc>
              <a:spcPct val="100000"/>
            </a:lnSpc>
            <a:spcBef>
              <a:spcPct val="0"/>
            </a:spcBef>
            <a:spcAft>
              <a:spcPct val="35000"/>
            </a:spcAft>
            <a:buNone/>
          </a:pPr>
          <a:r>
            <a:rPr lang="en-GB" sz="1600" kern="1200">
              <a:latin typeface="Century Gothic" panose="020B0502020202020204"/>
            </a:rPr>
            <a:t>Data Wrangling</a:t>
          </a:r>
        </a:p>
      </dsp:txBody>
      <dsp:txXfrm>
        <a:off x="746147" y="4039113"/>
        <a:ext cx="5160180" cy="6460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0825B-6274-402F-A5E1-D47BD03DEBEB}">
      <dsp:nvSpPr>
        <dsp:cNvPr id="0" name=""/>
        <dsp:cNvSpPr/>
      </dsp:nvSpPr>
      <dsp:spPr>
        <a:xfrm>
          <a:off x="51" y="55532"/>
          <a:ext cx="4931587" cy="1200072"/>
        </a:xfrm>
        <a:prstGeom prst="rect">
          <a:avLst/>
        </a:prstGeom>
        <a:blipFill rotWithShape="1">
          <a:blip xmlns:r="http://schemas.openxmlformats.org/officeDocument/2006/relationships" r:embed="rId1">
            <a:duotone>
              <a:schemeClr val="accent2">
                <a:hueOff val="0"/>
                <a:satOff val="0"/>
                <a:lumOff val="0"/>
                <a:alphaOff val="0"/>
                <a:tint val="98000"/>
                <a:lumMod val="102000"/>
              </a:schemeClr>
              <a:schemeClr val="accent2">
                <a:hueOff val="0"/>
                <a:satOff val="0"/>
                <a:lumOff val="0"/>
                <a:alphaOff val="0"/>
                <a:shade val="98000"/>
                <a:lumMod val="98000"/>
              </a:schemeClr>
            </a:duotone>
          </a:blip>
          <a:tile tx="0" ty="0" sx="100000" sy="100000" flip="none" algn="tl"/>
        </a:blipFill>
        <a:ln w="9525" cap="rnd" cmpd="sng" algn="ctr">
          <a:solidFill>
            <a:schemeClr val="accent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Study by Martin et al. (2018) explored salary prediction for IT workers based on job offers from a Spanish IT recruitment portal. </a:t>
          </a:r>
          <a:endParaRPr lang="en-US" sz="1800" kern="1200"/>
        </a:p>
      </dsp:txBody>
      <dsp:txXfrm>
        <a:off x="51" y="55532"/>
        <a:ext cx="4931587" cy="1200072"/>
      </dsp:txXfrm>
    </dsp:sp>
    <dsp:sp modelId="{27E7A436-D73E-4750-AFCF-499BCB9F6835}">
      <dsp:nvSpPr>
        <dsp:cNvPr id="0" name=""/>
        <dsp:cNvSpPr/>
      </dsp:nvSpPr>
      <dsp:spPr>
        <a:xfrm>
          <a:off x="51" y="1255605"/>
          <a:ext cx="4931587" cy="2053603"/>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Their ensemble models achieved ~84% accuracy.</a:t>
          </a:r>
          <a:endParaRPr lang="en-US" sz="1800" kern="1200"/>
        </a:p>
        <a:p>
          <a:pPr marL="171450" lvl="1" indent="-171450" algn="l" defTabSz="800100">
            <a:lnSpc>
              <a:spcPct val="90000"/>
            </a:lnSpc>
            <a:spcBef>
              <a:spcPct val="0"/>
            </a:spcBef>
            <a:spcAft>
              <a:spcPct val="15000"/>
            </a:spcAft>
            <a:buChar char="•"/>
          </a:pPr>
          <a:r>
            <a:rPr lang="en-GB" sz="1800" kern="1200"/>
            <a:t>Workers could be clustered based on skillset.</a:t>
          </a:r>
          <a:endParaRPr lang="en-US" sz="1800" kern="1200"/>
        </a:p>
        <a:p>
          <a:pPr marL="171450" lvl="1" indent="-171450" algn="l" defTabSz="800100">
            <a:lnSpc>
              <a:spcPct val="90000"/>
            </a:lnSpc>
            <a:spcBef>
              <a:spcPct val="0"/>
            </a:spcBef>
            <a:spcAft>
              <a:spcPct val="15000"/>
            </a:spcAft>
            <a:buChar char="•"/>
          </a:pPr>
          <a:r>
            <a:rPr lang="en-GB" sz="1800" kern="1200"/>
            <a:t>Experience was more rewarded than education</a:t>
          </a:r>
          <a:endParaRPr lang="en-US" sz="1800" kern="1200"/>
        </a:p>
      </dsp:txBody>
      <dsp:txXfrm>
        <a:off x="51" y="1255605"/>
        <a:ext cx="4931587" cy="2053603"/>
      </dsp:txXfrm>
    </dsp:sp>
    <dsp:sp modelId="{C41A4596-E5FE-4182-855E-9B5780A9AF92}">
      <dsp:nvSpPr>
        <dsp:cNvPr id="0" name=""/>
        <dsp:cNvSpPr/>
      </dsp:nvSpPr>
      <dsp:spPr>
        <a:xfrm>
          <a:off x="5622061" y="55532"/>
          <a:ext cx="4931587" cy="1200072"/>
        </a:xfrm>
        <a:prstGeom prst="rect">
          <a:avLst/>
        </a:prstGeom>
        <a:blipFill rotWithShape="1">
          <a:blip xmlns:r="http://schemas.openxmlformats.org/officeDocument/2006/relationships" r:embed="rId1">
            <a:duotone>
              <a:schemeClr val="accent2">
                <a:hueOff val="-3878375"/>
                <a:satOff val="-8771"/>
                <a:lumOff val="-5686"/>
                <a:alphaOff val="0"/>
                <a:tint val="98000"/>
                <a:lumMod val="102000"/>
              </a:schemeClr>
              <a:schemeClr val="accent2">
                <a:hueOff val="-3878375"/>
                <a:satOff val="-8771"/>
                <a:lumOff val="-5686"/>
                <a:alphaOff val="0"/>
                <a:shade val="98000"/>
                <a:lumMod val="98000"/>
              </a:schemeClr>
            </a:duotone>
          </a:blip>
          <a:tile tx="0" ty="0" sx="100000" sy="100000" flip="none" algn="tl"/>
        </a:blipFill>
        <a:ln w="9525" cap="rnd" cmpd="sng" algn="ctr">
          <a:solidFill>
            <a:schemeClr val="accent2">
              <a:hueOff val="-3878375"/>
              <a:satOff val="-8771"/>
              <a:lumOff val="-5686"/>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GB" sz="1800" kern="1200"/>
            <a:t>Work by Barrero et al. (2021) indicates the expectation of lasting impact of the COVID-19 pandemic on work from home (WFH).</a:t>
          </a:r>
          <a:endParaRPr lang="en-US" sz="1800" kern="1200"/>
        </a:p>
      </dsp:txBody>
      <dsp:txXfrm>
        <a:off x="5622061" y="55532"/>
        <a:ext cx="4931587" cy="1200072"/>
      </dsp:txXfrm>
    </dsp:sp>
    <dsp:sp modelId="{E698CC38-AC09-427A-B866-8ADB787E24A7}">
      <dsp:nvSpPr>
        <dsp:cNvPr id="0" name=""/>
        <dsp:cNvSpPr/>
      </dsp:nvSpPr>
      <dsp:spPr>
        <a:xfrm>
          <a:off x="5622061" y="1255605"/>
          <a:ext cx="4931587" cy="2053603"/>
        </a:xfrm>
        <a:prstGeom prst="rect">
          <a:avLst/>
        </a:prstGeom>
        <a:solidFill>
          <a:schemeClr val="accent2">
            <a:tint val="40000"/>
            <a:alpha val="90000"/>
            <a:hueOff val="-3237223"/>
            <a:satOff val="-11531"/>
            <a:lumOff val="-1390"/>
            <a:alphaOff val="0"/>
          </a:schemeClr>
        </a:solidFill>
        <a:ln w="9525" cap="rnd" cmpd="sng" algn="ctr">
          <a:solidFill>
            <a:schemeClr val="accent2">
              <a:tint val="40000"/>
              <a:alpha val="90000"/>
              <a:hueOff val="-3237223"/>
              <a:satOff val="-11531"/>
              <a:lumOff val="-13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t>Estimated 20% of workdays are expected to be WFH.</a:t>
          </a:r>
          <a:endParaRPr lang="en-US" sz="1800" kern="1200"/>
        </a:p>
        <a:p>
          <a:pPr marL="171450" lvl="1" indent="-171450" algn="l" defTabSz="800100">
            <a:lnSpc>
              <a:spcPct val="90000"/>
            </a:lnSpc>
            <a:spcBef>
              <a:spcPct val="0"/>
            </a:spcBef>
            <a:spcAft>
              <a:spcPct val="15000"/>
            </a:spcAft>
            <a:buChar char="•"/>
          </a:pPr>
          <a:r>
            <a:rPr lang="en-GB" sz="1800" kern="1200"/>
            <a:t>Less company spending (e.g. office space) and reported productivity boost due to WFH are likely to impact salary changes but the exact effect is unknown.</a:t>
          </a:r>
          <a:endParaRPr lang="en-US" sz="1800" kern="1200"/>
        </a:p>
      </dsp:txBody>
      <dsp:txXfrm>
        <a:off x="5622061" y="1255605"/>
        <a:ext cx="4931587" cy="205360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A4981A-D50D-4C4B-A332-1A08DE8C7397}" type="datetimeFigureOut">
              <a:t>7/24/2022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1E7EC-B4E7-4388-95F5-22EEB39F64D7}" type="slidenum">
              <a:t>‹#›</a:t>
            </a:fld>
            <a:endParaRPr lang="en-GB"/>
          </a:p>
        </p:txBody>
      </p:sp>
    </p:spTree>
    <p:extLst>
      <p:ext uri="{BB962C8B-B14F-4D97-AF65-F5344CB8AC3E}">
        <p14:creationId xmlns:p14="http://schemas.microsoft.com/office/powerpoint/2010/main" val="163894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actuaries.org/pbss/colloquia/helsinki/papers/koskinen.pdf"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cbi.nlm.nih.gov/pmc/articles/PMC3900052/"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actuaries.org/pbss/colloquia/helsinki/papers/koskinen.pdf"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Thomas : 1-6</a:t>
            </a:r>
          </a:p>
        </p:txBody>
      </p:sp>
      <p:sp>
        <p:nvSpPr>
          <p:cNvPr id="4" name="Slide Number Placeholder 3"/>
          <p:cNvSpPr>
            <a:spLocks noGrp="1"/>
          </p:cNvSpPr>
          <p:nvPr>
            <p:ph type="sldNum" sz="quarter" idx="5"/>
          </p:nvPr>
        </p:nvSpPr>
        <p:spPr/>
        <p:txBody>
          <a:bodyPr/>
          <a:lstStyle/>
          <a:p>
            <a:fld id="{07B1E7EC-B4E7-4388-95F5-22EEB39F64D7}" type="slidenum">
              <a:rPr lang="en-GB"/>
              <a:t>1</a:t>
            </a:fld>
            <a:endParaRPr lang="en-GB"/>
          </a:p>
        </p:txBody>
      </p:sp>
    </p:spTree>
    <p:extLst>
      <p:ext uri="{BB962C8B-B14F-4D97-AF65-F5344CB8AC3E}">
        <p14:creationId xmlns:p14="http://schemas.microsoft.com/office/powerpoint/2010/main" val="260886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13</a:t>
            </a:fld>
            <a:endParaRPr lang="en-GB"/>
          </a:p>
        </p:txBody>
      </p:sp>
    </p:spTree>
    <p:extLst>
      <p:ext uri="{BB962C8B-B14F-4D97-AF65-F5344CB8AC3E}">
        <p14:creationId xmlns:p14="http://schemas.microsoft.com/office/powerpoint/2010/main" val="3507203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14</a:t>
            </a:fld>
            <a:endParaRPr lang="en-GB"/>
          </a:p>
        </p:txBody>
      </p:sp>
    </p:spTree>
    <p:extLst>
      <p:ext uri="{BB962C8B-B14F-4D97-AF65-F5344CB8AC3E}">
        <p14:creationId xmlns:p14="http://schemas.microsoft.com/office/powerpoint/2010/main" val="85201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15</a:t>
            </a:fld>
            <a:endParaRPr lang="en-GB"/>
          </a:p>
        </p:txBody>
      </p:sp>
    </p:spTree>
    <p:extLst>
      <p:ext uri="{BB962C8B-B14F-4D97-AF65-F5344CB8AC3E}">
        <p14:creationId xmlns:p14="http://schemas.microsoft.com/office/powerpoint/2010/main" val="437640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16</a:t>
            </a:fld>
            <a:endParaRPr lang="en-GB"/>
          </a:p>
        </p:txBody>
      </p:sp>
    </p:spTree>
    <p:extLst>
      <p:ext uri="{BB962C8B-B14F-4D97-AF65-F5344CB8AC3E}">
        <p14:creationId xmlns:p14="http://schemas.microsoft.com/office/powerpoint/2010/main" val="3722134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17</a:t>
            </a:fld>
            <a:endParaRPr lang="en-GB"/>
          </a:p>
        </p:txBody>
      </p:sp>
    </p:spTree>
    <p:extLst>
      <p:ext uri="{BB962C8B-B14F-4D97-AF65-F5344CB8AC3E}">
        <p14:creationId xmlns:p14="http://schemas.microsoft.com/office/powerpoint/2010/main" val="214727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Kamil to present </a:t>
            </a:r>
          </a:p>
        </p:txBody>
      </p:sp>
      <p:sp>
        <p:nvSpPr>
          <p:cNvPr id="4" name="Slide Number Placeholder 3"/>
          <p:cNvSpPr>
            <a:spLocks noGrp="1"/>
          </p:cNvSpPr>
          <p:nvPr>
            <p:ph type="sldNum" sz="quarter" idx="5"/>
          </p:nvPr>
        </p:nvSpPr>
        <p:spPr/>
        <p:txBody>
          <a:bodyPr/>
          <a:lstStyle/>
          <a:p>
            <a:fld id="{07B1E7EC-B4E7-4388-95F5-22EEB39F64D7}" type="slidenum">
              <a:rPr lang="en-GB"/>
              <a:t>27</a:t>
            </a:fld>
            <a:endParaRPr lang="en-GB"/>
          </a:p>
        </p:txBody>
      </p:sp>
    </p:spTree>
    <p:extLst>
      <p:ext uri="{BB962C8B-B14F-4D97-AF65-F5344CB8AC3E}">
        <p14:creationId xmlns:p14="http://schemas.microsoft.com/office/powerpoint/2010/main" val="80100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Tools used to analyse data include R, Python and Microsoft Power BI. </a:t>
            </a:r>
            <a:endParaRPr lang="en-US"/>
          </a:p>
          <a:p>
            <a:r>
              <a:rPr lang="en-GB"/>
              <a:t>k-Nearest </a:t>
            </a:r>
            <a:r>
              <a:rPr lang="en-GB" err="1"/>
              <a:t>Neighbors</a:t>
            </a:r>
            <a:r>
              <a:rPr lang="en-GB"/>
              <a:t>, Decision Trees, Naive Bayes., Random Forest, Gradient Boosting, </a:t>
            </a:r>
          </a:p>
          <a:p>
            <a:endParaRPr lang="en-GB"/>
          </a:p>
          <a:p>
            <a:pPr marL="0" indent="0">
              <a:spcBef>
                <a:spcPct val="20000"/>
              </a:spcBef>
              <a:spcAft>
                <a:spcPts val="600"/>
              </a:spcAft>
              <a:buFont typeface="Arial"/>
              <a:buNone/>
            </a:pPr>
            <a:r>
              <a:rPr lang="en-GB" b="1"/>
              <a:t>Required questions addressed here:</a:t>
            </a:r>
          </a:p>
          <a:p>
            <a:pPr marL="285750" indent="-285750">
              <a:spcBef>
                <a:spcPct val="20000"/>
              </a:spcBef>
              <a:spcAft>
                <a:spcPts val="600"/>
              </a:spcAft>
              <a:buFont typeface="Arial"/>
              <a:buChar char="•"/>
            </a:pPr>
            <a:r>
              <a:rPr lang="en-GB" b="1"/>
              <a:t>What type of models did you use? </a:t>
            </a:r>
          </a:p>
          <a:p>
            <a:pPr marL="285750" marR="0" lvl="0" indent="-285750" algn="l" defTabSz="914400" rtl="0" eaLnBrk="1" fontAlgn="auto" latinLnBrk="0" hangingPunct="1">
              <a:lnSpc>
                <a:spcPct val="100000"/>
              </a:lnSpc>
              <a:spcBef>
                <a:spcPct val="20000"/>
              </a:spcBef>
              <a:spcAft>
                <a:spcPts val="600"/>
              </a:spcAft>
              <a:buClrTx/>
              <a:buSzTx/>
              <a:buFont typeface="Arial"/>
              <a:buChar char="•"/>
              <a:tabLst/>
              <a:defRPr/>
            </a:pPr>
            <a:r>
              <a:rPr lang="en-GB" b="1"/>
              <a:t>How did you perform model selection? </a:t>
            </a:r>
          </a:p>
          <a:p>
            <a:pPr marL="285750" indent="-285750">
              <a:spcBef>
                <a:spcPct val="20000"/>
              </a:spcBef>
              <a:spcAft>
                <a:spcPts val="600"/>
              </a:spcAft>
              <a:buFont typeface="Arial"/>
              <a:buChar char="•"/>
            </a:pPr>
            <a:r>
              <a:rPr lang="en-GB" b="1"/>
              <a:t>Why did you choose those models in particular?</a:t>
            </a:r>
            <a:endParaRPr lang="en-GB" b="1">
              <a:cs typeface="Calibri"/>
            </a:endParaRP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Our modelling approach is based on ensemble models including light gradient boosting machine and random forests, as well as multinomial logistic regression. We selected ensemble models considering their potential to improve performance over a single estimator due to reduced variance, and logistic regression was used for comparison which, unlike linear regression, does not assume linearity or homoscedasticity.</a:t>
            </a:r>
          </a:p>
          <a:p>
            <a:endParaRPr lang="en-US"/>
          </a:p>
        </p:txBody>
      </p:sp>
      <p:sp>
        <p:nvSpPr>
          <p:cNvPr id="4" name="Slide Number Placeholder 3"/>
          <p:cNvSpPr>
            <a:spLocks noGrp="1"/>
          </p:cNvSpPr>
          <p:nvPr>
            <p:ph type="sldNum" sz="quarter" idx="5"/>
          </p:nvPr>
        </p:nvSpPr>
        <p:spPr/>
        <p:txBody>
          <a:bodyPr/>
          <a:lstStyle/>
          <a:p>
            <a:fld id="{07B1E7EC-B4E7-4388-95F5-22EEB39F64D7}" type="slidenum">
              <a:t>28</a:t>
            </a:fld>
            <a:endParaRPr lang="en-GB"/>
          </a:p>
        </p:txBody>
      </p:sp>
    </p:spTree>
    <p:extLst>
      <p:ext uri="{BB962C8B-B14F-4D97-AF65-F5344CB8AC3E}">
        <p14:creationId xmlns:p14="http://schemas.microsoft.com/office/powerpoint/2010/main" val="597566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600"/>
              </a:spcAft>
              <a:buClrTx/>
              <a:buSzTx/>
              <a:buFont typeface="Arial"/>
              <a:buNone/>
              <a:tabLst/>
              <a:defRPr/>
            </a:pPr>
            <a:r>
              <a:rPr lang="en-GB" b="1"/>
              <a:t>Required questions addressed here:</a:t>
            </a:r>
          </a:p>
          <a:p>
            <a:pPr marL="285750" indent="-285750">
              <a:spcBef>
                <a:spcPct val="20000"/>
              </a:spcBef>
              <a:spcAft>
                <a:spcPts val="600"/>
              </a:spcAft>
              <a:buFont typeface="Arial"/>
              <a:buChar char="•"/>
            </a:pPr>
            <a:r>
              <a:rPr lang="en-GB" b="1"/>
              <a:t>How did you perform model selection? </a:t>
            </a:r>
          </a:p>
          <a:p>
            <a:pPr marL="285750" indent="-285750">
              <a:spcBef>
                <a:spcPct val="20000"/>
              </a:spcBef>
              <a:spcAft>
                <a:spcPts val="600"/>
              </a:spcAft>
              <a:buFont typeface="Arial"/>
              <a:buChar char="•"/>
            </a:pPr>
            <a:r>
              <a:rPr lang="en-GB" b="1"/>
              <a:t>How did you perform hyper-parameter optimization? </a:t>
            </a:r>
            <a:endParaRPr lang="en-GB">
              <a:cs typeface="Calibri"/>
            </a:endParaRPr>
          </a:p>
          <a:p>
            <a:pPr marL="285750" indent="-285750">
              <a:spcBef>
                <a:spcPct val="20000"/>
              </a:spcBef>
              <a:spcAft>
                <a:spcPts val="600"/>
              </a:spcAft>
              <a:buFont typeface="Arial"/>
              <a:buChar char="•"/>
            </a:pPr>
            <a:endParaRPr lang="en-GB">
              <a:cs typeface="Calibri"/>
            </a:endParaRPr>
          </a:p>
          <a:p>
            <a:pPr marL="285750" indent="-285750">
              <a:spcBef>
                <a:spcPct val="20000"/>
              </a:spcBef>
              <a:spcAft>
                <a:spcPts val="600"/>
              </a:spcAft>
              <a:buFont typeface="Arial"/>
              <a:buChar char="•"/>
            </a:pPr>
            <a:endParaRPr lang="en-GB">
              <a:cs typeface="Calibri"/>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In this supervised learning task, salary is an ordinal variable and our modelling involved the treatment of this variable as categorical or continuous, followed by a comparison of model performance.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To tune model hyperparameters, model error was used to find optimal parameters controlling tree complexity for tree-based models. Further parameters to tune included the bagging fraction, number of features at a branching step for random forests and boosting learning rate for LGBM, as well as regularization for logistic regression.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Model performance was evaluated mainly with the kappa metric in cross-validation and validation on a test set.​ In this presentation only the kappa metric is reported. Other evaluation metrics such as accuracy, confusion matrix and ROC curves can be found in the report.</a:t>
            </a:r>
          </a:p>
          <a:p>
            <a:pPr marL="0" indent="0">
              <a:spcBef>
                <a:spcPct val="20000"/>
              </a:spcBef>
              <a:spcAft>
                <a:spcPts val="600"/>
              </a:spcAft>
              <a:buFont typeface="Arial"/>
              <a:buNone/>
            </a:pPr>
            <a:endParaRPr lang="en-GB">
              <a:cs typeface="Calibri"/>
            </a:endParaRPr>
          </a:p>
          <a:p>
            <a:pPr>
              <a:buFont typeface="Arial"/>
              <a:buChar char="•"/>
            </a:pPr>
            <a:endParaRPr lang="en-GB">
              <a:cs typeface="Calibri"/>
            </a:endParaRPr>
          </a:p>
          <a:p>
            <a:pPr>
              <a:spcBef>
                <a:spcPct val="20000"/>
              </a:spcBef>
              <a:spcAft>
                <a:spcPts val="600"/>
              </a:spcAft>
            </a:pPr>
            <a:endParaRPr lang="en-GB">
              <a:cs typeface="Calibri"/>
            </a:endParaRPr>
          </a:p>
          <a:p>
            <a:pPr marL="285750" indent="-285750">
              <a:spcBef>
                <a:spcPct val="20000"/>
              </a:spcBef>
              <a:spcAft>
                <a:spcPts val="600"/>
              </a:spcAft>
              <a:buFont typeface="Arial"/>
              <a:buChar char="•"/>
            </a:pPr>
            <a:endParaRPr lang="en-GB">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7B1E7EC-B4E7-4388-95F5-22EEB39F64D7}" type="slidenum">
              <a:rPr lang="en-GB"/>
              <a:t>29</a:t>
            </a:fld>
            <a:endParaRPr lang="en-GB"/>
          </a:p>
        </p:txBody>
      </p:sp>
    </p:spTree>
    <p:extLst>
      <p:ext uri="{BB962C8B-B14F-4D97-AF65-F5344CB8AC3E}">
        <p14:creationId xmlns:p14="http://schemas.microsoft.com/office/powerpoint/2010/main" val="1448872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600"/>
              </a:spcAft>
              <a:buClrTx/>
              <a:buSzTx/>
              <a:buFont typeface="Arial"/>
              <a:buNone/>
              <a:tabLst/>
              <a:defRPr/>
            </a:pPr>
            <a:r>
              <a:rPr lang="en-GB" b="1"/>
              <a:t>Required questions addressed here:</a:t>
            </a:r>
          </a:p>
          <a:p>
            <a:pPr marL="285750" indent="-285750">
              <a:spcBef>
                <a:spcPct val="20000"/>
              </a:spcBef>
              <a:spcAft>
                <a:spcPts val="600"/>
              </a:spcAft>
              <a:buFont typeface="Arial,Sans-Serif"/>
              <a:buChar char="•"/>
            </a:pPr>
            <a:r>
              <a:rPr lang="en-GB" b="1"/>
              <a:t>How did the models perform generally speaking?</a:t>
            </a:r>
            <a:endParaRPr lang="en-US" b="1"/>
          </a:p>
          <a:p>
            <a:pPr marL="285750" indent="-285750">
              <a:spcBef>
                <a:spcPct val="20000"/>
              </a:spcBef>
              <a:spcAft>
                <a:spcPts val="600"/>
              </a:spcAft>
              <a:buFont typeface="Arial,Sans-Serif"/>
              <a:buChar char="•"/>
            </a:pPr>
            <a:r>
              <a:rPr lang="en-GB" b="1"/>
              <a:t>How do they compare? </a:t>
            </a:r>
            <a:endParaRPr lang="en-GB" b="1">
              <a:cs typeface="Calibri"/>
            </a:endParaRPr>
          </a:p>
          <a:p>
            <a:pPr marL="285750" indent="-285750">
              <a:spcBef>
                <a:spcPct val="20000"/>
              </a:spcBef>
              <a:spcAft>
                <a:spcPts val="600"/>
              </a:spcAft>
              <a:buFont typeface="Arial,Sans-Serif"/>
              <a:buChar char="•"/>
            </a:pPr>
            <a:r>
              <a:rPr lang="en-GB" b="1"/>
              <a:t>Are they useful and in what ways?</a:t>
            </a:r>
          </a:p>
          <a:p>
            <a:pPr marL="285750" indent="-285750">
              <a:spcBef>
                <a:spcPct val="20000"/>
              </a:spcBef>
              <a:spcAft>
                <a:spcPts val="600"/>
              </a:spcAft>
              <a:buFont typeface="Arial,Sans-Serif"/>
              <a:buChar char="•"/>
            </a:pPr>
            <a:endParaRPr lang="en-GB" b="1"/>
          </a:p>
          <a:p>
            <a:pPr marL="0" indent="0">
              <a:spcBef>
                <a:spcPct val="20000"/>
              </a:spcBef>
              <a:spcAft>
                <a:spcPts val="600"/>
              </a:spcAft>
              <a:buFont typeface="Arial,Sans-Serif"/>
              <a:buNone/>
            </a:pPr>
            <a:endParaRPr lang="en-US" b="1"/>
          </a:p>
          <a:p>
            <a:pPr marL="0" marR="0" lvl="0" indent="0" algn="l" defTabSz="914400" rtl="0" eaLnBrk="1" fontAlgn="auto" latinLnBrk="0" hangingPunct="1">
              <a:lnSpc>
                <a:spcPct val="100000"/>
              </a:lnSpc>
              <a:spcBef>
                <a:spcPct val="20000"/>
              </a:spcBef>
              <a:spcAft>
                <a:spcPts val="600"/>
              </a:spcAft>
              <a:buClrTx/>
              <a:buSzTx/>
              <a:buFont typeface="Arial,Sans-Serif"/>
              <a:buNone/>
              <a:tabLst/>
              <a:defRPr/>
            </a:pPr>
            <a:r>
              <a:rPr lang="en-GB" sz="1800">
                <a:effectLst/>
                <a:latin typeface="Calibri" panose="020F0502020204030204" pitchFamily="34" charset="0"/>
                <a:ea typeface="Calibri" panose="020F0502020204030204" pitchFamily="34" charset="0"/>
                <a:cs typeface="Times New Roman" panose="02020603050405020304" pitchFamily="18" charset="0"/>
              </a:rPr>
              <a:t>The typical range of the kappa metric is between 0 and 1. We found that the random forest regressor achieved the highest kappa score of 0.68. Overall, random forests and LGBM had similar performance, while multinomial logistic regression had a kappa score of 0.35. Overall, regressors produced a better fit than classification models. The models are useful as they allow the interpretation of variable importance measures. We observed a strong influence of GDP on salary, followed by factors related to e.g. IT experience and job satisfaction.​</a:t>
            </a:r>
          </a:p>
          <a:p>
            <a:pPr marL="0" indent="0">
              <a:spcBef>
                <a:spcPct val="20000"/>
              </a:spcBef>
              <a:spcAft>
                <a:spcPts val="600"/>
              </a:spcAft>
              <a:buFont typeface="Arial,Sans-Serif"/>
              <a:buNone/>
            </a:pPr>
            <a:endParaRPr lang="en-US" b="1"/>
          </a:p>
        </p:txBody>
      </p:sp>
      <p:sp>
        <p:nvSpPr>
          <p:cNvPr id="4" name="Slide Number Placeholder 3"/>
          <p:cNvSpPr>
            <a:spLocks noGrp="1"/>
          </p:cNvSpPr>
          <p:nvPr>
            <p:ph type="sldNum" sz="quarter" idx="5"/>
          </p:nvPr>
        </p:nvSpPr>
        <p:spPr/>
        <p:txBody>
          <a:bodyPr/>
          <a:lstStyle/>
          <a:p>
            <a:fld id="{07B1E7EC-B4E7-4388-95F5-22EEB39F64D7}" type="slidenum">
              <a:rPr lang="en-GB"/>
              <a:t>30</a:t>
            </a:fld>
            <a:endParaRPr lang="en-GB"/>
          </a:p>
        </p:txBody>
      </p:sp>
    </p:spTree>
    <p:extLst>
      <p:ext uri="{BB962C8B-B14F-4D97-AF65-F5344CB8AC3E}">
        <p14:creationId xmlns:p14="http://schemas.microsoft.com/office/powerpoint/2010/main" val="163730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a:hlinkClick r:id="rId3"/>
              </a:rPr>
              <a:t>Actuarial Research Paper to Understand Approach for Salary Prediction</a:t>
            </a:r>
            <a:endParaRPr lang="en-US"/>
          </a:p>
        </p:txBody>
      </p:sp>
      <p:sp>
        <p:nvSpPr>
          <p:cNvPr id="4" name="Slide Number Placeholder 3"/>
          <p:cNvSpPr>
            <a:spLocks noGrp="1"/>
          </p:cNvSpPr>
          <p:nvPr>
            <p:ph type="sldNum" sz="quarter" idx="5"/>
          </p:nvPr>
        </p:nvSpPr>
        <p:spPr/>
        <p:txBody>
          <a:bodyPr/>
          <a:lstStyle/>
          <a:p>
            <a:fld id="{07B1E7EC-B4E7-4388-95F5-22EEB39F64D7}" type="slidenum">
              <a:rPr lang="en-GB"/>
              <a:t>31</a:t>
            </a:fld>
            <a:endParaRPr lang="en-GB"/>
          </a:p>
        </p:txBody>
      </p:sp>
    </p:spTree>
    <p:extLst>
      <p:ext uri="{BB962C8B-B14F-4D97-AF65-F5344CB8AC3E}">
        <p14:creationId xmlns:p14="http://schemas.microsoft.com/office/powerpoint/2010/main" val="2842673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a diverse team based in Europe and Africa.</a:t>
            </a:r>
          </a:p>
          <a:p>
            <a:endParaRPr lang="en-US">
              <a:cs typeface="+mn-lt"/>
            </a:endParaRPr>
          </a:p>
        </p:txBody>
      </p:sp>
      <p:sp>
        <p:nvSpPr>
          <p:cNvPr id="4" name="Slide Number Placeholder 3"/>
          <p:cNvSpPr>
            <a:spLocks noGrp="1"/>
          </p:cNvSpPr>
          <p:nvPr>
            <p:ph type="sldNum" sz="quarter" idx="5"/>
          </p:nvPr>
        </p:nvSpPr>
        <p:spPr/>
        <p:txBody>
          <a:bodyPr/>
          <a:lstStyle/>
          <a:p>
            <a:fld id="{07B1E7EC-B4E7-4388-95F5-22EEB39F64D7}" type="slidenum">
              <a:rPr lang="en-US"/>
              <a:t>2</a:t>
            </a:fld>
            <a:endParaRPr lang="en-US"/>
          </a:p>
        </p:txBody>
      </p:sp>
    </p:spTree>
    <p:extLst>
      <p:ext uri="{BB962C8B-B14F-4D97-AF65-F5344CB8AC3E}">
        <p14:creationId xmlns:p14="http://schemas.microsoft.com/office/powerpoint/2010/main" val="1333335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Neema: presenting on challenges </a:t>
            </a:r>
          </a:p>
        </p:txBody>
      </p:sp>
      <p:sp>
        <p:nvSpPr>
          <p:cNvPr id="4" name="Slide Number Placeholder 3"/>
          <p:cNvSpPr>
            <a:spLocks noGrp="1"/>
          </p:cNvSpPr>
          <p:nvPr>
            <p:ph type="sldNum" sz="quarter" idx="5"/>
          </p:nvPr>
        </p:nvSpPr>
        <p:spPr/>
        <p:txBody>
          <a:bodyPr/>
          <a:lstStyle/>
          <a:p>
            <a:fld id="{07B1E7EC-B4E7-4388-95F5-22EEB39F64D7}" type="slidenum">
              <a:rPr lang="en-GB"/>
              <a:t>32</a:t>
            </a:fld>
            <a:endParaRPr lang="en-GB"/>
          </a:p>
        </p:txBody>
      </p:sp>
    </p:spTree>
    <p:extLst>
      <p:ext uri="{BB962C8B-B14F-4D97-AF65-F5344CB8AC3E}">
        <p14:creationId xmlns:p14="http://schemas.microsoft.com/office/powerpoint/2010/main" val="2527514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Null handling – in some instance we dropped NA or null data where appropriate</a:t>
            </a:r>
          </a:p>
          <a:p>
            <a:r>
              <a:rPr lang="en-US">
                <a:cs typeface="Calibri"/>
              </a:rPr>
              <a:t>Filtered out where compensation was not recorded, this could be investigated further</a:t>
            </a:r>
          </a:p>
          <a:p>
            <a:r>
              <a:rPr lang="en-US">
                <a:cs typeface="Calibri"/>
              </a:rPr>
              <a:t>Multi-select survey responses, I.e. proficient languages we only looked at the first selected language, as well as occupation, only taking the first selected occupation</a:t>
            </a:r>
          </a:p>
        </p:txBody>
      </p:sp>
      <p:sp>
        <p:nvSpPr>
          <p:cNvPr id="4" name="Slide Number Placeholder 3"/>
          <p:cNvSpPr>
            <a:spLocks noGrp="1"/>
          </p:cNvSpPr>
          <p:nvPr>
            <p:ph type="sldNum" sz="quarter" idx="5"/>
          </p:nvPr>
        </p:nvSpPr>
        <p:spPr/>
        <p:txBody>
          <a:bodyPr/>
          <a:lstStyle/>
          <a:p>
            <a:fld id="{07B1E7EC-B4E7-4388-95F5-22EEB39F64D7}" type="slidenum">
              <a:rPr lang="en-GB"/>
              <a:t>33</a:t>
            </a:fld>
            <a:endParaRPr lang="en-GB"/>
          </a:p>
        </p:txBody>
      </p:sp>
    </p:spTree>
    <p:extLst>
      <p:ext uri="{BB962C8B-B14F-4D97-AF65-F5344CB8AC3E}">
        <p14:creationId xmlns:p14="http://schemas.microsoft.com/office/powerpoint/2010/main" val="1760210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Source for Kappa score: </a:t>
            </a:r>
            <a:r>
              <a:rPr lang="en-US">
                <a:hlinkClick r:id="rId3"/>
              </a:rPr>
              <a:t>https://www.ncbi.nlm.nih.gov/pmc/articles/PMC3900052/</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7B1E7EC-B4E7-4388-95F5-22EEB39F64D7}" type="slidenum">
              <a:rPr lang="en-US"/>
              <a:t>35</a:t>
            </a:fld>
            <a:endParaRPr lang="en-US"/>
          </a:p>
        </p:txBody>
      </p:sp>
    </p:spTree>
    <p:extLst>
      <p:ext uri="{BB962C8B-B14F-4D97-AF65-F5344CB8AC3E}">
        <p14:creationId xmlns:p14="http://schemas.microsoft.com/office/powerpoint/2010/main" val="3636041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Tuning of the models</a:t>
            </a:r>
          </a:p>
          <a:p>
            <a:r>
              <a:rPr lang="en-US">
                <a:cs typeface="Calibri"/>
              </a:rPr>
              <a:t>Data wrangling (I.e. prof lang, occupation, grouping techniques, null handling)</a:t>
            </a:r>
          </a:p>
          <a:p>
            <a:endParaRPr lang="en-US">
              <a:cs typeface="Calibri"/>
            </a:endParaRPr>
          </a:p>
        </p:txBody>
      </p:sp>
      <p:sp>
        <p:nvSpPr>
          <p:cNvPr id="4" name="Slide Number Placeholder 3"/>
          <p:cNvSpPr>
            <a:spLocks noGrp="1"/>
          </p:cNvSpPr>
          <p:nvPr>
            <p:ph type="sldNum" sz="quarter" idx="5"/>
          </p:nvPr>
        </p:nvSpPr>
        <p:spPr/>
        <p:txBody>
          <a:bodyPr/>
          <a:lstStyle/>
          <a:p>
            <a:fld id="{07B1E7EC-B4E7-4388-95F5-22EEB39F64D7}" type="slidenum">
              <a:rPr lang="en-GB"/>
              <a:t>36</a:t>
            </a:fld>
            <a:endParaRPr lang="en-GB"/>
          </a:p>
        </p:txBody>
      </p:sp>
    </p:spTree>
    <p:extLst>
      <p:ext uri="{BB962C8B-B14F-4D97-AF65-F5344CB8AC3E}">
        <p14:creationId xmlns:p14="http://schemas.microsoft.com/office/powerpoint/2010/main" val="1058287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a:hlinkClick r:id="rId3"/>
              </a:rPr>
              <a:t>Actuarial Research Paper to Understand Approach for Salary Prediction</a:t>
            </a:r>
            <a:endParaRPr lang="en-US"/>
          </a:p>
        </p:txBody>
      </p:sp>
      <p:sp>
        <p:nvSpPr>
          <p:cNvPr id="4" name="Slide Number Placeholder 3"/>
          <p:cNvSpPr>
            <a:spLocks noGrp="1"/>
          </p:cNvSpPr>
          <p:nvPr>
            <p:ph type="sldNum" sz="quarter" idx="5"/>
          </p:nvPr>
        </p:nvSpPr>
        <p:spPr/>
        <p:txBody>
          <a:bodyPr/>
          <a:lstStyle/>
          <a:p>
            <a:fld id="{07B1E7EC-B4E7-4388-95F5-22EEB39F64D7}" type="slidenum">
              <a:rPr lang="en-GB"/>
              <a:t>37</a:t>
            </a:fld>
            <a:endParaRPr lang="en-GB"/>
          </a:p>
        </p:txBody>
      </p:sp>
    </p:spTree>
    <p:extLst>
      <p:ext uri="{BB962C8B-B14F-4D97-AF65-F5344CB8AC3E}">
        <p14:creationId xmlns:p14="http://schemas.microsoft.com/office/powerpoint/2010/main" val="2568123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project we take on the role as a team of independent consultants working in IT development. Tech is a rapidly evolving field where we constantly have to develop our competences. So we are interested in knowing how various skills and other factors affect the salary of people working in the field. This will give us a basis to tailor the rates we charge and find the most profitable skills for us to acquire.</a:t>
            </a:r>
          </a:p>
          <a:p>
            <a:br>
              <a:rPr lang="en-US">
                <a:cs typeface="+mn-lt"/>
              </a:rPr>
            </a:br>
            <a:endParaRPr lang="en-US">
              <a:cs typeface="Calibri"/>
            </a:endParaRPr>
          </a:p>
          <a:p>
            <a:endParaRPr lang="en-US">
              <a:cs typeface="Calibri"/>
            </a:endParaRPr>
          </a:p>
          <a:p>
            <a:endParaRPr lang="en-US">
              <a:cs typeface="Calibri"/>
            </a:endParaRPr>
          </a:p>
          <a:p>
            <a:r>
              <a:rPr lang="en-US">
                <a:cs typeface="Calibri"/>
              </a:rPr>
              <a:t>Old problem statement: </a:t>
            </a:r>
            <a:endParaRPr lang="en-US"/>
          </a:p>
          <a:p>
            <a:endParaRPr lang="en-US">
              <a:cs typeface="Calibri"/>
            </a:endParaRPr>
          </a:p>
          <a:p>
            <a:r>
              <a:rPr lang="en-US"/>
              <a:t>We are a team of independent consultants seeking to gain skills in a developer role. We need to understand what skills are required in different countries, how many years of developer skills effect salary, and the projection of salary within this career. Using the Developer Dataset from Stack overflow demand of developers within future years and which skills will come at a premium rate.</a:t>
            </a:r>
            <a:endParaRPr lang="en-US">
              <a:cs typeface="Calibri"/>
            </a:endParaRPr>
          </a:p>
        </p:txBody>
      </p:sp>
      <p:sp>
        <p:nvSpPr>
          <p:cNvPr id="4" name="Slide Number Placeholder 3"/>
          <p:cNvSpPr>
            <a:spLocks noGrp="1"/>
          </p:cNvSpPr>
          <p:nvPr>
            <p:ph type="sldNum" sz="quarter" idx="5"/>
          </p:nvPr>
        </p:nvSpPr>
        <p:spPr/>
        <p:txBody>
          <a:bodyPr/>
          <a:lstStyle/>
          <a:p>
            <a:fld id="{07B1E7EC-B4E7-4388-95F5-22EEB39F64D7}" type="slidenum">
              <a:rPr lang="en-US"/>
              <a:t>3</a:t>
            </a:fld>
            <a:endParaRPr lang="en-US"/>
          </a:p>
        </p:txBody>
      </p:sp>
    </p:spTree>
    <p:extLst>
      <p:ext uri="{BB962C8B-B14F-4D97-AF65-F5344CB8AC3E}">
        <p14:creationId xmlns:p14="http://schemas.microsoft.com/office/powerpoint/2010/main" val="2314445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accomplish this by mining ten years of data from the annual stack overflow survey, and extract features that are found each year into a consolidated dataset. </a:t>
            </a:r>
          </a:p>
        </p:txBody>
      </p:sp>
      <p:sp>
        <p:nvSpPr>
          <p:cNvPr id="4" name="Slide Number Placeholder 3"/>
          <p:cNvSpPr>
            <a:spLocks noGrp="1"/>
          </p:cNvSpPr>
          <p:nvPr>
            <p:ph type="sldNum" sz="quarter" idx="5"/>
          </p:nvPr>
        </p:nvSpPr>
        <p:spPr/>
        <p:txBody>
          <a:bodyPr/>
          <a:lstStyle/>
          <a:p>
            <a:fld id="{07B1E7EC-B4E7-4388-95F5-22EEB39F64D7}" type="slidenum">
              <a:rPr lang="en-US"/>
              <a:t>4</a:t>
            </a:fld>
            <a:endParaRPr lang="en-US"/>
          </a:p>
        </p:txBody>
      </p:sp>
    </p:spTree>
    <p:extLst>
      <p:ext uri="{BB962C8B-B14F-4D97-AF65-F5344CB8AC3E}">
        <p14:creationId xmlns:p14="http://schemas.microsoft.com/office/powerpoint/2010/main" val="3517323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that it is possible to make reasonable predictions for what a particular salary is based on the skillset of an individual as well as other relevant factors.</a:t>
            </a:r>
          </a:p>
        </p:txBody>
      </p:sp>
      <p:sp>
        <p:nvSpPr>
          <p:cNvPr id="4" name="Slide Number Placeholder 3"/>
          <p:cNvSpPr>
            <a:spLocks noGrp="1"/>
          </p:cNvSpPr>
          <p:nvPr>
            <p:ph type="sldNum" sz="quarter" idx="5"/>
          </p:nvPr>
        </p:nvSpPr>
        <p:spPr/>
        <p:txBody>
          <a:bodyPr/>
          <a:lstStyle/>
          <a:p>
            <a:fld id="{07B1E7EC-B4E7-4388-95F5-22EEB39F64D7}" type="slidenum">
              <a:rPr lang="en-US"/>
              <a:t>5</a:t>
            </a:fld>
            <a:endParaRPr lang="en-US"/>
          </a:p>
        </p:txBody>
      </p:sp>
    </p:spTree>
    <p:extLst>
      <p:ext uri="{BB962C8B-B14F-4D97-AF65-F5344CB8AC3E}">
        <p14:creationId xmlns:p14="http://schemas.microsoft.com/office/powerpoint/2010/main" val="4203758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Spoken notes: </a:t>
            </a:r>
            <a:endParaRPr lang="en-US"/>
          </a:p>
          <a:p>
            <a:endParaRPr lang="en-US">
              <a:cs typeface="Calibri"/>
            </a:endParaRPr>
          </a:p>
          <a:p>
            <a:r>
              <a:rPr lang="en-US"/>
              <a:t>From our initial planned approach, things have changed somewhat. As the main focus shifted away from methodology and analysis, to data mining and cleaning. </a:t>
            </a:r>
            <a:endParaRPr lang="en-US">
              <a:cs typeface="Calibri"/>
            </a:endParaRPr>
          </a:p>
          <a:p>
            <a:endParaRPr lang="en-US"/>
          </a:p>
          <a:p>
            <a:endParaRPr lang="en-US"/>
          </a:p>
          <a:p>
            <a:r>
              <a:rPr lang="en-US"/>
              <a:t>Initial Exploratory Data Analysis: With the initial data exploration, initial key metrics, average/median Summary Statistics of our data, across the different years (2021-2011) Methodology: Multiclass classification problem (k-Nearest Neighbors, Decision Trees, Naive Bayes., Random Forest, Gradient Boosting), timeseries analysis on n step future salary predictions and Clustering. Tools used to </a:t>
            </a:r>
            <a:r>
              <a:rPr lang="en-US" err="1"/>
              <a:t>analyse</a:t>
            </a:r>
            <a:r>
              <a:rPr lang="en-US"/>
              <a:t> data include R, Python and Microsoft Power BI. Data Transformations: • We need to understand the volume of NA data and how to handle missing data; I.e. imputation based on data type or removal of NA depending on exploratory data analysis. Need to understand % of missing data (NA) and how non-response bias plays a role in the analysis. • Normalize survey questions asked across different years, ensure the datasets across years contain same attributes. • Normalize annual compensation based on one standard currency (USD).</a:t>
            </a:r>
            <a:endParaRPr lang="en-US">
              <a:cs typeface="Calibri"/>
            </a:endParaRPr>
          </a:p>
        </p:txBody>
      </p:sp>
      <p:sp>
        <p:nvSpPr>
          <p:cNvPr id="4" name="Slide Number Placeholder 3"/>
          <p:cNvSpPr>
            <a:spLocks noGrp="1"/>
          </p:cNvSpPr>
          <p:nvPr>
            <p:ph type="sldNum" sz="quarter" idx="5"/>
          </p:nvPr>
        </p:nvSpPr>
        <p:spPr/>
        <p:txBody>
          <a:bodyPr/>
          <a:lstStyle/>
          <a:p>
            <a:fld id="{07B1E7EC-B4E7-4388-95F5-22EEB39F64D7}" type="slidenum">
              <a:t>6</a:t>
            </a:fld>
            <a:endParaRPr lang="en-GB"/>
          </a:p>
        </p:txBody>
      </p:sp>
    </p:spTree>
    <p:extLst>
      <p:ext uri="{BB962C8B-B14F-4D97-AF65-F5344CB8AC3E}">
        <p14:creationId xmlns:p14="http://schemas.microsoft.com/office/powerpoint/2010/main" val="124797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Consolidating ten years of non-standardized survey data was a huge challenge and very time consuming. After initially investigating the raw data, we realized we had a major data cleaning effort ahead of us, before we would have a dataset ready for analysis. Forcing us to spend the majority of our time getting this right. After finally constructing a consolidated dataset we did some initial exploratory data analysis, picked a methodology, created models and analyzed the results. </a:t>
            </a:r>
          </a:p>
        </p:txBody>
      </p:sp>
      <p:sp>
        <p:nvSpPr>
          <p:cNvPr id="4" name="Slide Number Placeholder 3"/>
          <p:cNvSpPr>
            <a:spLocks noGrp="1"/>
          </p:cNvSpPr>
          <p:nvPr>
            <p:ph type="sldNum" sz="quarter" idx="5"/>
          </p:nvPr>
        </p:nvSpPr>
        <p:spPr/>
        <p:txBody>
          <a:bodyPr/>
          <a:lstStyle/>
          <a:p>
            <a:fld id="{07B1E7EC-B4E7-4388-95F5-22EEB39F64D7}" type="slidenum">
              <a:rPr lang="en-US"/>
              <a:t>7</a:t>
            </a:fld>
            <a:endParaRPr lang="en-US"/>
          </a:p>
        </p:txBody>
      </p:sp>
    </p:spTree>
    <p:extLst>
      <p:ext uri="{BB962C8B-B14F-4D97-AF65-F5344CB8AC3E}">
        <p14:creationId xmlns:p14="http://schemas.microsoft.com/office/powerpoint/2010/main" val="4254377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Shilpa – to present the bullets denoted</a:t>
            </a:r>
          </a:p>
        </p:txBody>
      </p:sp>
      <p:sp>
        <p:nvSpPr>
          <p:cNvPr id="4" name="Slide Number Placeholder 3"/>
          <p:cNvSpPr>
            <a:spLocks noGrp="1"/>
          </p:cNvSpPr>
          <p:nvPr>
            <p:ph type="sldNum" sz="quarter" idx="5"/>
          </p:nvPr>
        </p:nvSpPr>
        <p:spPr/>
        <p:txBody>
          <a:bodyPr/>
          <a:lstStyle/>
          <a:p>
            <a:fld id="{07B1E7EC-B4E7-4388-95F5-22EEB39F64D7}" type="slidenum">
              <a:rPr lang="en-GB"/>
              <a:t>9</a:t>
            </a:fld>
            <a:endParaRPr lang="en-GB"/>
          </a:p>
        </p:txBody>
      </p:sp>
    </p:spTree>
    <p:extLst>
      <p:ext uri="{BB962C8B-B14F-4D97-AF65-F5344CB8AC3E}">
        <p14:creationId xmlns:p14="http://schemas.microsoft.com/office/powerpoint/2010/main" val="118281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Kamil to add GDP context</a:t>
            </a:r>
          </a:p>
        </p:txBody>
      </p:sp>
      <p:sp>
        <p:nvSpPr>
          <p:cNvPr id="4" name="Slide Number Placeholder 3"/>
          <p:cNvSpPr>
            <a:spLocks noGrp="1"/>
          </p:cNvSpPr>
          <p:nvPr>
            <p:ph type="sldNum" sz="quarter" idx="5"/>
          </p:nvPr>
        </p:nvSpPr>
        <p:spPr/>
        <p:txBody>
          <a:bodyPr/>
          <a:lstStyle/>
          <a:p>
            <a:fld id="{07B1E7EC-B4E7-4388-95F5-22EEB39F64D7}" type="slidenum">
              <a:rPr lang="en-GB"/>
              <a:t>10</a:t>
            </a:fld>
            <a:endParaRPr lang="en-GB"/>
          </a:p>
        </p:txBody>
      </p:sp>
    </p:spTree>
    <p:extLst>
      <p:ext uri="{BB962C8B-B14F-4D97-AF65-F5344CB8AC3E}">
        <p14:creationId xmlns:p14="http://schemas.microsoft.com/office/powerpoint/2010/main" val="422698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3227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89048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82079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79538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452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15865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7381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9134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58344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7/24/2022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63343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7/24/2022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874531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6886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68325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7/24/2022</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41610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7/24/2022</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95214597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8.m4a"/><Relationship Id="rId1" Type="http://schemas.openxmlformats.org/officeDocument/2006/relationships/audio" Target="NULL"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9.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0.m4a"/><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1.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2.m4a"/><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microsoft.com/office/2007/relationships/media" Target="../media/media13.m4a"/><Relationship Id="rId1" Type="http://schemas.openxmlformats.org/officeDocument/2006/relationships/audio" Target="NULL" TargetMode="Externa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14.xml"/><Relationship Id="rId9" Type="http://schemas.microsoft.com/office/2007/relationships/diagramDrawing" Target="../diagrams/drawing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Data" Target="../diagrams/data3.xml"/><Relationship Id="rId11" Type="http://schemas.openxmlformats.org/officeDocument/2006/relationships/image" Target="../media/image31.png"/><Relationship Id="rId5" Type="http://schemas.openxmlformats.org/officeDocument/2006/relationships/image" Target="../media/image1.jpeg"/><Relationship Id="rId10" Type="http://schemas.microsoft.com/office/2007/relationships/diagramDrawing" Target="../diagrams/drawing3.xml"/><Relationship Id="rId4" Type="http://schemas.openxmlformats.org/officeDocument/2006/relationships/notesSlide" Target="../notesSlides/notesSlide16.xml"/><Relationship Id="rId9" Type="http://schemas.openxmlformats.org/officeDocument/2006/relationships/diagramColors" Target="../diagrams/colors3.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3.sv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8" Type="http://schemas.openxmlformats.org/officeDocument/2006/relationships/hyperlink" Target="https://simonhessner.de/why-are-precision-recall-and-f1-score-equal-when-using-micro-averaging-in-a-multi-class-problem/" TargetMode="External"/><Relationship Id="rId3" Type="http://schemas.openxmlformats.org/officeDocument/2006/relationships/hyperlink" Target="https://www.pwc.com/gx/en/research-insights/economy/global-economywatch/projections.html" TargetMode="External"/><Relationship Id="rId7" Type="http://schemas.openxmlformats.org/officeDocument/2006/relationships/hyperlink" Target="https://insights.stackoverflow.com/survey/2021#salary-and-experience-by-developer-type" TargetMode="External"/><Relationship Id="rId2" Type="http://schemas.openxmlformats.org/officeDocument/2006/relationships/hyperlink" Target="https://deliverypdf.ssrn.com/delivery.php?ID=77202912708902210612508500509611002912708800605408905309403110311109911703009306502704106004803001202309800011407208106400207703300606302108009008507503111912108710905801305508711110412106700010509407009099081017005088091003028017078100027096114020003&amp;EXT=pdf&amp;INDEX=TRUE" TargetMode="External"/><Relationship Id="rId1" Type="http://schemas.openxmlformats.org/officeDocument/2006/relationships/slideLayout" Target="../slideLayouts/slideLayout2.xml"/><Relationship Id="rId6" Type="http://schemas.openxmlformats.org/officeDocument/2006/relationships/hyperlink" Target="https://www.ncbi.nlm.nih.gov/pmc/articles/PMC3900052/" TargetMode="External"/><Relationship Id="rId5" Type="http://schemas.openxmlformats.org/officeDocument/2006/relationships/hyperlink" Target="https://data.worldbank.org/indicator/NY.GDP.PCAP.CD" TargetMode="External"/><Relationship Id="rId4" Type="http://schemas.openxmlformats.org/officeDocument/2006/relationships/hyperlink" Target="https://www.pewresearch.org/fact-tank/2022/06/15/in-the-u-s-and-around-the-worldinflation-is-high-and-getting-higher/"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8" name="Picture 11" descr="Calculator, pen, compass, money and a paper with graphs printed on it">
            <a:extLst>
              <a:ext uri="{FF2B5EF4-FFF2-40B4-BE49-F238E27FC236}">
                <a16:creationId xmlns:a16="http://schemas.microsoft.com/office/drawing/2014/main" id="{480D74DC-7775-CB88-9CD3-C9078B66472F}"/>
              </a:ext>
            </a:extLst>
          </p:cNvPr>
          <p:cNvPicPr>
            <a:picLocks noChangeAspect="1"/>
          </p:cNvPicPr>
          <p:nvPr/>
        </p:nvPicPr>
        <p:blipFill rotWithShape="1">
          <a:blip r:embed="rId5"/>
          <a:srcRect l="9091" t="10392" b="4734"/>
          <a:stretch/>
        </p:blipFill>
        <p:spPr>
          <a:xfrm>
            <a:off x="20" y="10"/>
            <a:ext cx="12191980" cy="6857989"/>
          </a:xfrm>
          <a:prstGeom prst="rect">
            <a:avLst/>
          </a:prstGeom>
        </p:spPr>
      </p:pic>
      <p:sp>
        <p:nvSpPr>
          <p:cNvPr id="23" name="Freeform 6">
            <a:extLst>
              <a:ext uri="{FF2B5EF4-FFF2-40B4-BE49-F238E27FC236}">
                <a16:creationId xmlns:a16="http://schemas.microsoft.com/office/drawing/2014/main" id="{9D1A3D83-39F0-4366-BB12-3C5732003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06897" y="29356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723467" y="3251199"/>
            <a:ext cx="5706533" cy="1947929"/>
          </a:xfrm>
        </p:spPr>
        <p:txBody>
          <a:bodyPr>
            <a:normAutofit/>
          </a:bodyPr>
          <a:lstStyle/>
          <a:p>
            <a:r>
              <a:rPr lang="en-GB" sz="4000">
                <a:cs typeface="Calibri Light"/>
              </a:rPr>
              <a:t>Developer Salary Prediction</a:t>
            </a:r>
            <a:endParaRPr lang="en-GB" sz="4000"/>
          </a:p>
        </p:txBody>
      </p:sp>
      <p:sp>
        <p:nvSpPr>
          <p:cNvPr id="3" name="Subtitle 2"/>
          <p:cNvSpPr>
            <a:spLocks noGrp="1"/>
          </p:cNvSpPr>
          <p:nvPr>
            <p:ph type="subTitle" idx="1"/>
          </p:nvPr>
        </p:nvSpPr>
        <p:spPr>
          <a:xfrm>
            <a:off x="5723467" y="5196177"/>
            <a:ext cx="5706534" cy="417223"/>
          </a:xfrm>
        </p:spPr>
        <p:txBody>
          <a:bodyPr vert="horz" lIns="91440" tIns="45720" rIns="91440" bIns="45720" rtlCol="0">
            <a:normAutofit/>
          </a:bodyPr>
          <a:lstStyle/>
          <a:p>
            <a:r>
              <a:rPr lang="en-GB">
                <a:cs typeface="Calibri"/>
              </a:rPr>
              <a:t>MGMT 6203 Summer 2022</a:t>
            </a:r>
            <a:endParaRPr lang="en-GB"/>
          </a:p>
        </p:txBody>
      </p:sp>
      <p:pic>
        <p:nvPicPr>
          <p:cNvPr id="8" name="Audio 7">
            <a:hlinkClick r:id="" action="ppaction://media"/>
            <a:extLst>
              <a:ext uri="{FF2B5EF4-FFF2-40B4-BE49-F238E27FC236}">
                <a16:creationId xmlns:a16="http://schemas.microsoft.com/office/drawing/2014/main" id="{D507D2FB-5D49-CCA9-65D1-3EF2A37E7F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3253"/>
    </mc:Choice>
    <mc:Fallback xmlns="">
      <p:transition spd="slow" advTm="3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5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E5B1658-6B45-3136-8E7D-825D9D75120B}"/>
              </a:ext>
            </a:extLst>
          </p:cNvPr>
          <p:cNvSpPr>
            <a:spLocks noGrp="1"/>
          </p:cNvSpPr>
          <p:nvPr>
            <p:ph type="title"/>
          </p:nvPr>
        </p:nvSpPr>
        <p:spPr>
          <a:xfrm>
            <a:off x="451514" y="457201"/>
            <a:ext cx="3575737" cy="1332688"/>
          </a:xfrm>
        </p:spPr>
        <p:txBody>
          <a:bodyPr anchor="b">
            <a:normAutofit/>
          </a:bodyPr>
          <a:lstStyle/>
          <a:p>
            <a:pPr algn="ctr"/>
            <a:r>
              <a:rPr lang="en-GB" sz="3200">
                <a:solidFill>
                  <a:srgbClr val="FFFFFF"/>
                </a:solidFill>
                <a:cs typeface="Calibri Light"/>
              </a:rPr>
              <a:t>Supplementary Data</a:t>
            </a:r>
            <a:endParaRPr lang="en-GB" sz="3200">
              <a:solidFill>
                <a:srgbClr val="FFFFFF"/>
              </a:solidFill>
            </a:endParaRPr>
          </a:p>
        </p:txBody>
      </p:sp>
      <p:sp>
        <p:nvSpPr>
          <p:cNvPr id="3" name="Content Placeholder 2">
            <a:extLst>
              <a:ext uri="{FF2B5EF4-FFF2-40B4-BE49-F238E27FC236}">
                <a16:creationId xmlns:a16="http://schemas.microsoft.com/office/drawing/2014/main" id="{2BC11695-A38A-7A18-14FF-65BAD6ECFD79}"/>
              </a:ext>
            </a:extLst>
          </p:cNvPr>
          <p:cNvSpPr>
            <a:spLocks noGrp="1"/>
          </p:cNvSpPr>
          <p:nvPr>
            <p:ph idx="1"/>
          </p:nvPr>
        </p:nvSpPr>
        <p:spPr>
          <a:xfrm>
            <a:off x="451514" y="2046514"/>
            <a:ext cx="3575737" cy="3994848"/>
          </a:xfrm>
        </p:spPr>
        <p:txBody>
          <a:bodyPr vert="horz" lIns="91440" tIns="45720" rIns="91440" bIns="45720" rtlCol="0">
            <a:normAutofit/>
          </a:bodyPr>
          <a:lstStyle/>
          <a:p>
            <a:r>
              <a:rPr lang="en-GB" sz="1600">
                <a:solidFill>
                  <a:srgbClr val="FFFFFF"/>
                </a:solidFill>
                <a:cs typeface="Calibri"/>
              </a:rPr>
              <a:t>Incorporated GDP data per Capita which enriched our findings</a:t>
            </a:r>
          </a:p>
          <a:p>
            <a:r>
              <a:rPr lang="en-GB" sz="1600">
                <a:solidFill>
                  <a:srgbClr val="FFFFFF"/>
                </a:solidFill>
                <a:cs typeface="Calibri"/>
              </a:rPr>
              <a:t>Preview of GDP Data</a:t>
            </a:r>
          </a:p>
        </p:txBody>
      </p:sp>
      <p:pic>
        <p:nvPicPr>
          <p:cNvPr id="4" name="Picture 4">
            <a:extLst>
              <a:ext uri="{FF2B5EF4-FFF2-40B4-BE49-F238E27FC236}">
                <a16:creationId xmlns:a16="http://schemas.microsoft.com/office/drawing/2014/main" id="{3791F3E8-21F7-527A-A022-D8B89F380AB3}"/>
              </a:ext>
            </a:extLst>
          </p:cNvPr>
          <p:cNvPicPr>
            <a:picLocks noChangeAspect="1"/>
          </p:cNvPicPr>
          <p:nvPr/>
        </p:nvPicPr>
        <p:blipFill>
          <a:blip r:embed="rId3"/>
          <a:stretch>
            <a:fillRect/>
          </a:stretch>
        </p:blipFill>
        <p:spPr>
          <a:xfrm>
            <a:off x="5280790" y="913605"/>
            <a:ext cx="6267743" cy="4732144"/>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90202444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3E5A91-3E9E-E5C0-600F-8CF36EE63FBE}"/>
              </a:ext>
            </a:extLst>
          </p:cNvPr>
          <p:cNvSpPr>
            <a:spLocks noGrp="1"/>
          </p:cNvSpPr>
          <p:nvPr>
            <p:ph type="title"/>
          </p:nvPr>
        </p:nvSpPr>
        <p:spPr>
          <a:xfrm>
            <a:off x="8164749" y="457201"/>
            <a:ext cx="3575737" cy="1332688"/>
          </a:xfrm>
        </p:spPr>
        <p:txBody>
          <a:bodyPr anchor="b">
            <a:normAutofit/>
          </a:bodyPr>
          <a:lstStyle/>
          <a:p>
            <a:pPr algn="ctr"/>
            <a:r>
              <a:rPr lang="en-GB" sz="3200">
                <a:solidFill>
                  <a:srgbClr val="FFFFFF"/>
                </a:solidFill>
              </a:rPr>
              <a:t>Supplementary Data</a:t>
            </a:r>
          </a:p>
        </p:txBody>
      </p:sp>
      <p:pic>
        <p:nvPicPr>
          <p:cNvPr id="4" name="Picture 4" descr="Chart, line chart&#10;&#10;Description automatically generated">
            <a:extLst>
              <a:ext uri="{FF2B5EF4-FFF2-40B4-BE49-F238E27FC236}">
                <a16:creationId xmlns:a16="http://schemas.microsoft.com/office/drawing/2014/main" id="{D1B20FEC-CF9A-041A-FC5B-56B0F3B61373}"/>
              </a:ext>
            </a:extLst>
          </p:cNvPr>
          <p:cNvPicPr>
            <a:picLocks noChangeAspect="1"/>
          </p:cNvPicPr>
          <p:nvPr/>
        </p:nvPicPr>
        <p:blipFill>
          <a:blip r:embed="rId2"/>
          <a:stretch>
            <a:fillRect/>
          </a:stretch>
        </p:blipFill>
        <p:spPr>
          <a:xfrm>
            <a:off x="463961" y="562809"/>
            <a:ext cx="6612856" cy="5372945"/>
          </a:xfrm>
          <a:prstGeom prst="roundRect">
            <a:avLst>
              <a:gd name="adj" fmla="val 3876"/>
            </a:avLst>
          </a:prstGeom>
          <a:ln>
            <a:solidFill>
              <a:schemeClr val="accent1"/>
            </a:solidFill>
          </a:ln>
          <a:effectLst/>
        </p:spPr>
      </p:pic>
      <p:sp>
        <p:nvSpPr>
          <p:cNvPr id="8" name="Content Placeholder 7">
            <a:extLst>
              <a:ext uri="{FF2B5EF4-FFF2-40B4-BE49-F238E27FC236}">
                <a16:creationId xmlns:a16="http://schemas.microsoft.com/office/drawing/2014/main" id="{0157806B-711A-061A-A8CD-CB9D5765B560}"/>
              </a:ext>
            </a:extLst>
          </p:cNvPr>
          <p:cNvSpPr>
            <a:spLocks noGrp="1"/>
          </p:cNvSpPr>
          <p:nvPr>
            <p:ph idx="1"/>
          </p:nvPr>
        </p:nvSpPr>
        <p:spPr>
          <a:xfrm>
            <a:off x="8164749" y="2024743"/>
            <a:ext cx="3575737" cy="4016619"/>
          </a:xfrm>
        </p:spPr>
        <p:txBody>
          <a:bodyPr>
            <a:normAutofit/>
          </a:bodyPr>
          <a:lstStyle/>
          <a:p>
            <a:r>
              <a:rPr lang="en-US" sz="1600">
                <a:solidFill>
                  <a:srgbClr val="FFFFFF"/>
                </a:solidFill>
              </a:rPr>
              <a:t>Preview of GDP Data from 2011 to 2021</a:t>
            </a:r>
          </a:p>
          <a:p>
            <a:endParaRPr lang="en-US" sz="1600">
              <a:solidFill>
                <a:srgbClr val="FFFFFF"/>
              </a:solidFill>
            </a:endParaRPr>
          </a:p>
        </p:txBody>
      </p:sp>
    </p:spTree>
    <p:extLst>
      <p:ext uri="{BB962C8B-B14F-4D97-AF65-F5344CB8AC3E}">
        <p14:creationId xmlns:p14="http://schemas.microsoft.com/office/powerpoint/2010/main" val="32559402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9" name="Rectangle 8">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AD7C3E-8531-87DF-948B-CB58ED2D332F}"/>
              </a:ext>
            </a:extLst>
          </p:cNvPr>
          <p:cNvSpPr>
            <a:spLocks noGrp="1"/>
          </p:cNvSpPr>
          <p:nvPr>
            <p:ph type="title"/>
          </p:nvPr>
        </p:nvSpPr>
        <p:spPr>
          <a:xfrm>
            <a:off x="965199" y="1240780"/>
            <a:ext cx="6086857" cy="4376440"/>
          </a:xfrm>
          <a:effectLst/>
        </p:spPr>
        <p:txBody>
          <a:bodyPr vert="horz" lIns="91440" tIns="45720" rIns="91440" bIns="45720" rtlCol="0" anchor="ctr">
            <a:normAutofit/>
          </a:bodyPr>
          <a:lstStyle/>
          <a:p>
            <a:r>
              <a:rPr lang="en-US" sz="4400">
                <a:solidFill>
                  <a:schemeClr val="tx1"/>
                </a:solidFill>
              </a:rPr>
              <a:t>Data Cleaning Process</a:t>
            </a:r>
          </a:p>
        </p:txBody>
      </p:sp>
      <p:cxnSp>
        <p:nvCxnSpPr>
          <p:cNvPr id="11" name="Straight Connector 10">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3EC63D8F-7D4A-8C20-40EF-3D47E56C21E6}"/>
              </a:ext>
            </a:extLst>
          </p:cNvPr>
          <p:cNvPicPr>
            <a:picLocks noChangeAspect="1"/>
          </p:cNvPicPr>
          <p:nvPr>
            <a:audioFile r:link="rId1"/>
            <p:extLst>
              <p:ext uri="{DAA4B4D4-6D71-4841-9C94-3DE7FCFB9230}">
                <p14:media xmlns:p14="http://schemas.microsoft.com/office/powerpoint/2010/main" r:embed="rId2">
                  <p14:trim st="2913.2022"/>
                </p14:media>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778704"/>
      </p:ext>
    </p:extLst>
  </p:cSld>
  <p:clrMapOvr>
    <a:masterClrMapping/>
  </p:clrMapOvr>
  <mc:AlternateContent xmlns:mc="http://schemas.openxmlformats.org/markup-compatibility/2006" xmlns:p14="http://schemas.microsoft.com/office/powerpoint/2010/main">
    <mc:Choice Requires="p14">
      <p:transition spd="slow" p14:dur="2000" advTm="10762"/>
    </mc:Choice>
    <mc:Fallback xmlns="">
      <p:transition spd="slow" advTm="10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5933700" cy="970450"/>
          </a:xfrm>
        </p:spPr>
        <p:txBody>
          <a:bodyPr>
            <a:normAutofit/>
          </a:bodyPr>
          <a:lstStyle/>
          <a:p>
            <a:r>
              <a:rPr lang="en-GB"/>
              <a:t>Why Data Cleaning? </a:t>
            </a:r>
          </a:p>
        </p:txBody>
      </p:sp>
      <p:sp>
        <p:nvSpPr>
          <p:cNvPr id="8" name="Content Placeholder 7">
            <a:extLst>
              <a:ext uri="{FF2B5EF4-FFF2-40B4-BE49-F238E27FC236}">
                <a16:creationId xmlns:a16="http://schemas.microsoft.com/office/drawing/2014/main" id="{590D6A02-868E-8DFA-2BF7-3502A632CBCB}"/>
              </a:ext>
            </a:extLst>
          </p:cNvPr>
          <p:cNvSpPr>
            <a:spLocks noGrp="1"/>
          </p:cNvSpPr>
          <p:nvPr>
            <p:ph idx="1"/>
          </p:nvPr>
        </p:nvSpPr>
        <p:spPr>
          <a:xfrm>
            <a:off x="810857" y="2222287"/>
            <a:ext cx="5932843" cy="4327809"/>
          </a:xfrm>
        </p:spPr>
        <p:txBody>
          <a:bodyPr>
            <a:normAutofit/>
          </a:bodyPr>
          <a:lstStyle/>
          <a:p>
            <a:pPr>
              <a:lnSpc>
                <a:spcPct val="90000"/>
              </a:lnSpc>
              <a:buFont typeface="Courier New" charset="2"/>
              <a:buChar char="o"/>
            </a:pPr>
            <a:r>
              <a:rPr lang="en-US" sz="1700"/>
              <a:t>Survey Questions were different every year</a:t>
            </a:r>
            <a:endParaRPr lang="en-US"/>
          </a:p>
          <a:p>
            <a:pPr>
              <a:lnSpc>
                <a:spcPct val="90000"/>
              </a:lnSpc>
              <a:buFont typeface="Courier New" charset="2"/>
              <a:buChar char="o"/>
            </a:pPr>
            <a:r>
              <a:rPr lang="en-US" sz="1700"/>
              <a:t>Inconsistency in data value range . </a:t>
            </a:r>
          </a:p>
          <a:p>
            <a:pPr marL="0" indent="0">
              <a:lnSpc>
                <a:spcPct val="90000"/>
              </a:lnSpc>
              <a:buNone/>
            </a:pPr>
            <a:r>
              <a:rPr lang="en-US" sz="1700" err="1"/>
              <a:t>E.g</a:t>
            </a:r>
            <a:r>
              <a:rPr lang="en-US" sz="1700"/>
              <a:t> Age is in the range of 20 to 25, 26 to 30  in 2014. Whereas in other years  22 to 24, 24 to 26 and so on</a:t>
            </a:r>
          </a:p>
          <a:p>
            <a:pPr marL="285750" indent="-285750">
              <a:lnSpc>
                <a:spcPct val="90000"/>
              </a:lnSpc>
              <a:buFont typeface="Courier New" charset="2"/>
              <a:buChar char="o"/>
            </a:pPr>
            <a:r>
              <a:rPr lang="en-US" sz="1700"/>
              <a:t>More data values categories in latest years </a:t>
            </a:r>
          </a:p>
          <a:p>
            <a:pPr marL="0" indent="0">
              <a:lnSpc>
                <a:spcPct val="90000"/>
              </a:lnSpc>
              <a:buNone/>
            </a:pPr>
            <a:r>
              <a:rPr lang="en-US" sz="1700" err="1"/>
              <a:t>E.g</a:t>
            </a:r>
            <a:r>
              <a:rPr lang="en-US" sz="1700"/>
              <a:t> New languages were added in latest years</a:t>
            </a:r>
          </a:p>
          <a:p>
            <a:pPr marL="285750" indent="-285750">
              <a:lnSpc>
                <a:spcPct val="90000"/>
              </a:lnSpc>
              <a:buFont typeface="Courier New" charset="2"/>
              <a:buChar char="o"/>
            </a:pPr>
            <a:r>
              <a:rPr lang="en-US" sz="1700"/>
              <a:t>Not every survey questions were answered by the respondents, had to deal with a lot of empty responses </a:t>
            </a:r>
          </a:p>
          <a:p>
            <a:pPr marL="285750" indent="-285750">
              <a:lnSpc>
                <a:spcPct val="90000"/>
              </a:lnSpc>
              <a:buFont typeface="Courier New" charset="2"/>
              <a:buChar char="o"/>
            </a:pPr>
            <a:r>
              <a:rPr lang="en-US" sz="1700"/>
              <a:t>Grouping of data input values </a:t>
            </a:r>
          </a:p>
          <a:p>
            <a:pPr marL="0" indent="0">
              <a:lnSpc>
                <a:spcPct val="90000"/>
              </a:lnSpc>
              <a:buNone/>
            </a:pPr>
            <a:r>
              <a:rPr lang="en-US" sz="1700" err="1"/>
              <a:t>E.g</a:t>
            </a:r>
            <a:r>
              <a:rPr lang="en-US" sz="1700"/>
              <a:t> Frontend dev occupation is same as web developer</a:t>
            </a:r>
          </a:p>
          <a:p>
            <a:pPr marL="0" indent="0">
              <a:lnSpc>
                <a:spcPct val="90000"/>
              </a:lnSpc>
              <a:buNone/>
            </a:pPr>
            <a:endParaRPr lang="en-US" sz="1700"/>
          </a:p>
        </p:txBody>
      </p:sp>
      <p:sp>
        <p:nvSpPr>
          <p:cNvPr id="18" name="Rectangle 17">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Table&#10;&#10;Description automatically generated">
            <a:extLst>
              <a:ext uri="{FF2B5EF4-FFF2-40B4-BE49-F238E27FC236}">
                <a16:creationId xmlns:a16="http://schemas.microsoft.com/office/drawing/2014/main" id="{EAE4408C-501C-AA0B-7E23-6114CE79687B}"/>
              </a:ext>
            </a:extLst>
          </p:cNvPr>
          <p:cNvPicPr>
            <a:picLocks noChangeAspect="1"/>
          </p:cNvPicPr>
          <p:nvPr/>
        </p:nvPicPr>
        <p:blipFill>
          <a:blip r:embed="rId5"/>
          <a:stretch>
            <a:fillRect/>
          </a:stretch>
        </p:blipFill>
        <p:spPr>
          <a:xfrm>
            <a:off x="8591138" y="1159497"/>
            <a:ext cx="2559022" cy="4554717"/>
          </a:xfrm>
          <a:prstGeom prst="rect">
            <a:avLst/>
          </a:prstGeom>
        </p:spPr>
      </p:pic>
      <p:pic>
        <p:nvPicPr>
          <p:cNvPr id="10" name="Audio 9">
            <a:hlinkClick r:id="" action="ppaction://media"/>
            <a:extLst>
              <a:ext uri="{FF2B5EF4-FFF2-40B4-BE49-F238E27FC236}">
                <a16:creationId xmlns:a16="http://schemas.microsoft.com/office/drawing/2014/main" id="{4DE4C2AC-A8B3-8C0E-1CD4-5379188137E5}"/>
              </a:ext>
            </a:extLst>
          </p:cNvPr>
          <p:cNvPicPr>
            <a:picLocks noChangeAspect="1"/>
          </p:cNvPicPr>
          <p:nvPr>
            <a:audioFile r:link="rId1"/>
            <p:extLst>
              <p:ext uri="{DAA4B4D4-6D71-4841-9C94-3DE7FCFB9230}">
                <p14:media xmlns:p14="http://schemas.microsoft.com/office/powerpoint/2010/main" r:embed="rId2">
                  <p14:trim end="3313.9387"/>
                </p14:media>
              </p:ext>
            </p:extLst>
          </p:nvPr>
        </p:nvPicPr>
        <p:blipFill>
          <a:blip r:embed="rId6"/>
          <a:stretch>
            <a:fillRect/>
          </a:stretch>
        </p:blipFill>
        <p:spPr>
          <a:xfrm>
            <a:off x="11214274" y="5892800"/>
            <a:ext cx="812800" cy="812800"/>
          </a:xfrm>
          <a:prstGeom prst="rect">
            <a:avLst/>
          </a:prstGeom>
        </p:spPr>
      </p:pic>
    </p:spTree>
    <p:extLst>
      <p:ext uri="{BB962C8B-B14F-4D97-AF65-F5344CB8AC3E}">
        <p14:creationId xmlns:p14="http://schemas.microsoft.com/office/powerpoint/2010/main" val="813173380"/>
      </p:ext>
    </p:extLst>
  </p:cSld>
  <p:clrMapOvr>
    <a:masterClrMapping/>
  </p:clrMapOvr>
  <mc:AlternateContent xmlns:mc="http://schemas.openxmlformats.org/markup-compatibility/2006" xmlns:p14="http://schemas.microsoft.com/office/powerpoint/2010/main">
    <mc:Choice Requires="p14">
      <p:transition spd="slow" p14:dur="2000" advTm="98336"/>
    </mc:Choice>
    <mc:Fallback xmlns="">
      <p:transition spd="slow" advTm="9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5933700" cy="970450"/>
          </a:xfrm>
        </p:spPr>
        <p:txBody>
          <a:bodyPr>
            <a:normAutofit/>
          </a:bodyPr>
          <a:lstStyle/>
          <a:p>
            <a:r>
              <a:rPr lang="en-GB"/>
              <a:t>Data Cleaning Process </a:t>
            </a:r>
          </a:p>
        </p:txBody>
      </p:sp>
      <p:sp>
        <p:nvSpPr>
          <p:cNvPr id="8" name="Content Placeholder 7">
            <a:extLst>
              <a:ext uri="{FF2B5EF4-FFF2-40B4-BE49-F238E27FC236}">
                <a16:creationId xmlns:a16="http://schemas.microsoft.com/office/drawing/2014/main" id="{590D6A02-868E-8DFA-2BF7-3502A632CBCB}"/>
              </a:ext>
            </a:extLst>
          </p:cNvPr>
          <p:cNvSpPr>
            <a:spLocks noGrp="1"/>
          </p:cNvSpPr>
          <p:nvPr>
            <p:ph idx="1"/>
          </p:nvPr>
        </p:nvSpPr>
        <p:spPr>
          <a:xfrm>
            <a:off x="810857" y="2222287"/>
            <a:ext cx="5932843" cy="4327809"/>
          </a:xfrm>
        </p:spPr>
        <p:txBody>
          <a:bodyPr>
            <a:normAutofit/>
          </a:bodyPr>
          <a:lstStyle/>
          <a:p>
            <a:pPr>
              <a:lnSpc>
                <a:spcPct val="90000"/>
              </a:lnSpc>
              <a:buFont typeface="Courier New" charset="2"/>
              <a:buChar char="o"/>
            </a:pPr>
            <a:endParaRPr lang="en-US" sz="1700"/>
          </a:p>
          <a:p>
            <a:pPr marL="0" indent="0">
              <a:lnSpc>
                <a:spcPct val="90000"/>
              </a:lnSpc>
              <a:buNone/>
            </a:pPr>
            <a:endParaRPr lang="en-US" sz="1700"/>
          </a:p>
        </p:txBody>
      </p:sp>
      <p:sp>
        <p:nvSpPr>
          <p:cNvPr id="18" name="Rectangle 17">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05AC684-97C5-027E-5D53-5E2D5F42DA5E}"/>
              </a:ext>
            </a:extLst>
          </p:cNvPr>
          <p:cNvSpPr/>
          <p:nvPr/>
        </p:nvSpPr>
        <p:spPr>
          <a:xfrm>
            <a:off x="365277" y="2379133"/>
            <a:ext cx="6972903" cy="144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Step 1: Mapped survey question to listed key attributes for every year</a:t>
            </a:r>
          </a:p>
          <a:p>
            <a:pPr algn="ctr"/>
            <a:r>
              <a:rPr lang="en-GB" sz="1200" b="1"/>
              <a:t>Notebook</a:t>
            </a:r>
            <a:r>
              <a:rPr lang="en-GB"/>
              <a:t>: </a:t>
            </a:r>
            <a:r>
              <a:rPr lang="en-GB" sz="1200">
                <a:ea typeface="+mn-lt"/>
                <a:cs typeface="+mn-lt"/>
              </a:rPr>
              <a:t>https://github.gatech.edu/MGT-6203-Summer-2022-Canvas/Team-94/tree/main/salary_prediction_for_software_developers/Notebooks/data-extraction</a:t>
            </a:r>
            <a:endParaRPr lang="en-GB" sz="1200"/>
          </a:p>
        </p:txBody>
      </p:sp>
      <p:graphicFrame>
        <p:nvGraphicFramePr>
          <p:cNvPr id="4" name="Table 4">
            <a:extLst>
              <a:ext uri="{FF2B5EF4-FFF2-40B4-BE49-F238E27FC236}">
                <a16:creationId xmlns:a16="http://schemas.microsoft.com/office/drawing/2014/main" id="{48C19D95-B82F-E2A4-523F-063770D6D010}"/>
              </a:ext>
            </a:extLst>
          </p:cNvPr>
          <p:cNvGraphicFramePr>
            <a:graphicFrameLocks noGrp="1"/>
          </p:cNvGraphicFramePr>
          <p:nvPr>
            <p:extLst>
              <p:ext uri="{D42A27DB-BD31-4B8C-83A1-F6EECF244321}">
                <p14:modId xmlns:p14="http://schemas.microsoft.com/office/powerpoint/2010/main" val="2921444775"/>
              </p:ext>
            </p:extLst>
          </p:nvPr>
        </p:nvGraphicFramePr>
        <p:xfrm>
          <a:off x="8013095" y="743857"/>
          <a:ext cx="3573780" cy="5503335"/>
        </p:xfrm>
        <a:graphic>
          <a:graphicData uri="http://schemas.openxmlformats.org/drawingml/2006/table">
            <a:tbl>
              <a:tblPr firstRow="1" bandRow="1">
                <a:tableStyleId>{5C22544A-7EE6-4342-B048-85BDC9FD1C3A}</a:tableStyleId>
              </a:tblPr>
              <a:tblGrid>
                <a:gridCol w="3573780">
                  <a:extLst>
                    <a:ext uri="{9D8B030D-6E8A-4147-A177-3AD203B41FA5}">
                      <a16:colId xmlns:a16="http://schemas.microsoft.com/office/drawing/2014/main" val="513758960"/>
                    </a:ext>
                  </a:extLst>
                </a:gridCol>
              </a:tblGrid>
              <a:tr h="700655">
                <a:tc>
                  <a:txBody>
                    <a:bodyPr/>
                    <a:lstStyle/>
                    <a:p>
                      <a:pPr algn="ctr"/>
                      <a:r>
                        <a:rPr lang="en-GB" sz="2400" b="1"/>
                        <a:t>Initial Attribute List</a:t>
                      </a:r>
                    </a:p>
                  </a:txBody>
                  <a:tcPr anchor="ctr"/>
                </a:tc>
                <a:extLst>
                  <a:ext uri="{0D108BD9-81ED-4DB2-BD59-A6C34878D82A}">
                    <a16:rowId xmlns:a16="http://schemas.microsoft.com/office/drawing/2014/main" val="1639053664"/>
                  </a:ext>
                </a:extLst>
              </a:tr>
              <a:tr h="4802680">
                <a:tc>
                  <a:txBody>
                    <a:bodyPr/>
                    <a:lstStyle/>
                    <a:p>
                      <a:pPr lvl="0" algn="ctr">
                        <a:lnSpc>
                          <a:spcPct val="100000"/>
                        </a:lnSpc>
                        <a:spcBef>
                          <a:spcPts val="0"/>
                        </a:spcBef>
                        <a:spcAft>
                          <a:spcPts val="0"/>
                        </a:spcAft>
                        <a:buNone/>
                      </a:pPr>
                      <a:r>
                        <a:rPr lang="en-GB" sz="1800" b="0" i="0" u="none" strike="noStrike" noProof="0" dirty="0">
                          <a:latin typeface="Century Gothic"/>
                        </a:rPr>
                        <a:t>country</a:t>
                      </a:r>
                      <a:endParaRPr lang="en-US" dirty="0"/>
                    </a:p>
                    <a:p>
                      <a:pPr lvl="0" algn="ctr">
                        <a:lnSpc>
                          <a:spcPct val="100000"/>
                        </a:lnSpc>
                        <a:spcBef>
                          <a:spcPts val="0"/>
                        </a:spcBef>
                        <a:spcAft>
                          <a:spcPts val="0"/>
                        </a:spcAft>
                        <a:buNone/>
                      </a:pPr>
                      <a:r>
                        <a:rPr lang="en-GB" sz="1800" b="0" i="0" u="none" strike="noStrike" noProof="0" dirty="0">
                          <a:latin typeface="Century Gothic"/>
                        </a:rPr>
                        <a:t>age</a:t>
                      </a:r>
                      <a:endParaRPr lang="en-GB" dirty="0"/>
                    </a:p>
                    <a:p>
                      <a:pPr lvl="0" algn="ctr">
                        <a:lnSpc>
                          <a:spcPct val="100000"/>
                        </a:lnSpc>
                        <a:spcBef>
                          <a:spcPts val="0"/>
                        </a:spcBef>
                        <a:spcAft>
                          <a:spcPts val="0"/>
                        </a:spcAft>
                        <a:buNone/>
                      </a:pPr>
                      <a:r>
                        <a:rPr lang="en-GB" sz="1800" b="0" i="0" u="none" strike="noStrike" noProof="0" dirty="0">
                          <a:latin typeface="Century Gothic"/>
                        </a:rPr>
                        <a:t>IT_experience_in_years</a:t>
                      </a:r>
                      <a:endParaRPr lang="en-GB" dirty="0"/>
                    </a:p>
                    <a:p>
                      <a:pPr lvl="0" algn="ctr">
                        <a:lnSpc>
                          <a:spcPct val="100000"/>
                        </a:lnSpc>
                        <a:spcBef>
                          <a:spcPts val="0"/>
                        </a:spcBef>
                        <a:spcAft>
                          <a:spcPts val="0"/>
                        </a:spcAft>
                        <a:buNone/>
                      </a:pPr>
                      <a:r>
                        <a:rPr lang="en-GB" sz="1800" b="0" i="0" u="none" strike="noStrike" noProof="0" dirty="0">
                          <a:latin typeface="Century Gothic"/>
                        </a:rPr>
                        <a:t>company_size</a:t>
                      </a:r>
                      <a:endParaRPr lang="en-GB" dirty="0"/>
                    </a:p>
                    <a:p>
                      <a:pPr lvl="0" algn="ctr">
                        <a:lnSpc>
                          <a:spcPct val="100000"/>
                        </a:lnSpc>
                        <a:spcBef>
                          <a:spcPts val="0"/>
                        </a:spcBef>
                        <a:spcAft>
                          <a:spcPts val="0"/>
                        </a:spcAft>
                        <a:buNone/>
                      </a:pPr>
                      <a:r>
                        <a:rPr lang="en-GB" sz="1800" b="0" i="0" u="none" strike="noStrike" noProof="0" dirty="0">
                          <a:latin typeface="Century Gothic"/>
                        </a:rPr>
                        <a:t>occupation</a:t>
                      </a:r>
                      <a:endParaRPr lang="en-GB" dirty="0"/>
                    </a:p>
                    <a:p>
                      <a:pPr lvl="0" algn="ctr">
                        <a:lnSpc>
                          <a:spcPct val="100000"/>
                        </a:lnSpc>
                        <a:spcBef>
                          <a:spcPts val="0"/>
                        </a:spcBef>
                        <a:spcAft>
                          <a:spcPts val="0"/>
                        </a:spcAft>
                        <a:buNone/>
                      </a:pPr>
                      <a:r>
                        <a:rPr lang="en-GB" sz="1800" b="0" i="0" u="none" strike="noStrike" noProof="0" dirty="0">
                          <a:latin typeface="Century Gothic"/>
                        </a:rPr>
                        <a:t>proficient_languages</a:t>
                      </a:r>
                      <a:endParaRPr lang="en-GB" dirty="0"/>
                    </a:p>
                    <a:p>
                      <a:pPr lvl="0" algn="ctr">
                        <a:lnSpc>
                          <a:spcPct val="100000"/>
                        </a:lnSpc>
                        <a:spcBef>
                          <a:spcPts val="0"/>
                        </a:spcBef>
                        <a:spcAft>
                          <a:spcPts val="0"/>
                        </a:spcAft>
                        <a:buNone/>
                      </a:pPr>
                      <a:r>
                        <a:rPr lang="en-GB" sz="1800" b="0" i="0" u="none" strike="noStrike" noProof="0" dirty="0">
                          <a:latin typeface="Century Gothic"/>
                        </a:rPr>
                        <a:t>desktop_OS</a:t>
                      </a:r>
                      <a:endParaRPr lang="en-GB" dirty="0"/>
                    </a:p>
                    <a:p>
                      <a:pPr lvl="0" algn="ctr">
                        <a:lnSpc>
                          <a:spcPct val="100000"/>
                        </a:lnSpc>
                        <a:spcBef>
                          <a:spcPts val="0"/>
                        </a:spcBef>
                        <a:spcAft>
                          <a:spcPts val="0"/>
                        </a:spcAft>
                        <a:buNone/>
                      </a:pPr>
                      <a:r>
                        <a:rPr lang="en-GB" sz="1800" b="0" i="0" u="none" strike="noStrike" noProof="0" dirty="0">
                          <a:latin typeface="Century Gothic"/>
                        </a:rPr>
                        <a:t>job_satisfaction</a:t>
                      </a:r>
                      <a:endParaRPr lang="en-GB" dirty="0"/>
                    </a:p>
                    <a:p>
                      <a:pPr lvl="0" algn="ctr">
                        <a:lnSpc>
                          <a:spcPct val="100000"/>
                        </a:lnSpc>
                        <a:spcBef>
                          <a:spcPts val="0"/>
                        </a:spcBef>
                        <a:spcAft>
                          <a:spcPts val="0"/>
                        </a:spcAft>
                        <a:buNone/>
                      </a:pPr>
                      <a:r>
                        <a:rPr lang="en-GB" sz="1800" b="0" i="0" u="none" strike="noStrike" noProof="0" dirty="0">
                          <a:latin typeface="Century Gothic"/>
                        </a:rPr>
                        <a:t>compensation</a:t>
                      </a:r>
                      <a:endParaRPr lang="en-GB" dirty="0"/>
                    </a:p>
                    <a:p>
                      <a:pPr lvl="0" algn="ctr">
                        <a:lnSpc>
                          <a:spcPct val="100000"/>
                        </a:lnSpc>
                        <a:spcBef>
                          <a:spcPts val="0"/>
                        </a:spcBef>
                        <a:spcAft>
                          <a:spcPts val="0"/>
                        </a:spcAft>
                        <a:buNone/>
                      </a:pPr>
                      <a:r>
                        <a:rPr lang="en-GB" sz="1800" b="0" i="0" u="none" strike="noStrike" noProof="0" dirty="0">
                          <a:latin typeface="Century Gothic"/>
                        </a:rPr>
                        <a:t>Gender</a:t>
                      </a:r>
                      <a:endParaRPr lang="en-GB" dirty="0"/>
                    </a:p>
                    <a:p>
                      <a:pPr lvl="0" algn="ctr">
                        <a:lnSpc>
                          <a:spcPct val="100000"/>
                        </a:lnSpc>
                        <a:spcBef>
                          <a:spcPts val="0"/>
                        </a:spcBef>
                        <a:spcAft>
                          <a:spcPts val="0"/>
                        </a:spcAft>
                        <a:buNone/>
                      </a:pPr>
                      <a:r>
                        <a:rPr lang="en-GB" sz="1800" b="0" i="0" u="none" strike="noStrike" noProof="0" dirty="0">
                          <a:latin typeface="Century Gothic"/>
                        </a:rPr>
                        <a:t>industry</a:t>
                      </a:r>
                      <a:endParaRPr lang="en-GB" dirty="0"/>
                    </a:p>
                    <a:p>
                      <a:pPr lvl="0" algn="ctr">
                        <a:lnSpc>
                          <a:spcPct val="100000"/>
                        </a:lnSpc>
                        <a:spcBef>
                          <a:spcPts val="0"/>
                        </a:spcBef>
                        <a:spcAft>
                          <a:spcPts val="0"/>
                        </a:spcAft>
                        <a:buNone/>
                      </a:pPr>
                      <a:r>
                        <a:rPr lang="en-GB" sz="1800" b="0" i="0" u="none" strike="noStrike" noProof="0" dirty="0">
                          <a:latin typeface="Century Gothic"/>
                        </a:rPr>
                        <a:t>current_development_project</a:t>
                      </a:r>
                      <a:endParaRPr lang="en-GB" dirty="0"/>
                    </a:p>
                    <a:p>
                      <a:pPr lvl="0" algn="ctr">
                        <a:lnSpc>
                          <a:spcPct val="100000"/>
                        </a:lnSpc>
                        <a:spcBef>
                          <a:spcPts val="0"/>
                        </a:spcBef>
                        <a:spcAft>
                          <a:spcPts val="0"/>
                        </a:spcAft>
                        <a:buNone/>
                      </a:pPr>
                      <a:r>
                        <a:rPr lang="en-GB" sz="1800" b="0" i="0" u="none" strike="noStrike" noProof="0" dirty="0">
                          <a:latin typeface="Century Gothic"/>
                        </a:rPr>
                        <a:t>product_technology</a:t>
                      </a:r>
                      <a:endParaRPr lang="en-GB" dirty="0"/>
                    </a:p>
                    <a:p>
                      <a:pPr lvl="0" algn="ctr">
                        <a:lnSpc>
                          <a:spcPct val="100000"/>
                        </a:lnSpc>
                        <a:spcBef>
                          <a:spcPts val="0"/>
                        </a:spcBef>
                        <a:spcAft>
                          <a:spcPts val="0"/>
                        </a:spcAft>
                        <a:buNone/>
                      </a:pPr>
                      <a:r>
                        <a:rPr lang="en-GB" sz="1800" b="0" i="0" u="none" strike="noStrike" noProof="0" dirty="0">
                          <a:latin typeface="Century Gothic"/>
                        </a:rPr>
                        <a:t>stackoverflow_reputation</a:t>
                      </a:r>
                      <a:endParaRPr lang="en-GB" dirty="0"/>
                    </a:p>
                  </a:txBody>
                  <a:tcPr/>
                </a:tc>
                <a:extLst>
                  <a:ext uri="{0D108BD9-81ED-4DB2-BD59-A6C34878D82A}">
                    <a16:rowId xmlns:a16="http://schemas.microsoft.com/office/drawing/2014/main" val="824923477"/>
                  </a:ext>
                </a:extLst>
              </a:tr>
            </a:tbl>
          </a:graphicData>
        </a:graphic>
      </p:graphicFrame>
      <p:pic>
        <p:nvPicPr>
          <p:cNvPr id="6" name="Picture 6" descr="Text&#10;&#10;Description automatically generated">
            <a:extLst>
              <a:ext uri="{FF2B5EF4-FFF2-40B4-BE49-F238E27FC236}">
                <a16:creationId xmlns:a16="http://schemas.microsoft.com/office/drawing/2014/main" id="{A4714744-CEFB-9E81-D530-D0879A9811D8}"/>
              </a:ext>
            </a:extLst>
          </p:cNvPr>
          <p:cNvPicPr>
            <a:picLocks noChangeAspect="1"/>
          </p:cNvPicPr>
          <p:nvPr/>
        </p:nvPicPr>
        <p:blipFill>
          <a:blip r:embed="rId5"/>
          <a:stretch>
            <a:fillRect/>
          </a:stretch>
        </p:blipFill>
        <p:spPr>
          <a:xfrm>
            <a:off x="1398210" y="3892596"/>
            <a:ext cx="5113866" cy="2840474"/>
          </a:xfrm>
          <a:prstGeom prst="rect">
            <a:avLst/>
          </a:prstGeom>
        </p:spPr>
      </p:pic>
      <p:sp>
        <p:nvSpPr>
          <p:cNvPr id="9" name="TextBox 8">
            <a:extLst>
              <a:ext uri="{FF2B5EF4-FFF2-40B4-BE49-F238E27FC236}">
                <a16:creationId xmlns:a16="http://schemas.microsoft.com/office/drawing/2014/main" id="{DD8DA254-1704-EB20-09F3-4AD159DD773E}"/>
              </a:ext>
            </a:extLst>
          </p:cNvPr>
          <p:cNvSpPr txBox="1"/>
          <p:nvPr/>
        </p:nvSpPr>
        <p:spPr>
          <a:xfrm>
            <a:off x="2865911" y="1940312"/>
            <a:ext cx="3826784" cy="369332"/>
          </a:xfrm>
          <a:prstGeom prst="rect">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GB"/>
              <a:t> Row Data Size  </a:t>
            </a:r>
            <a:r>
              <a:rPr lang="en-GB">
                <a:ea typeface="+mn-lt"/>
                <a:cs typeface="+mn-lt"/>
              </a:rPr>
              <a:t>(507349, 126)</a:t>
            </a:r>
            <a:r>
              <a:rPr lang="en-GB"/>
              <a:t> </a:t>
            </a:r>
          </a:p>
        </p:txBody>
      </p:sp>
      <p:pic>
        <p:nvPicPr>
          <p:cNvPr id="7" name="Audio 6">
            <a:hlinkClick r:id="" action="ppaction://media"/>
            <a:extLst>
              <a:ext uri="{FF2B5EF4-FFF2-40B4-BE49-F238E27FC236}">
                <a16:creationId xmlns:a16="http://schemas.microsoft.com/office/drawing/2014/main" id="{F5AD7AD3-70EB-3950-9343-01077177590F}"/>
              </a:ext>
            </a:extLst>
          </p:cNvPr>
          <p:cNvPicPr>
            <a:picLocks noChangeAspect="1"/>
          </p:cNvPicPr>
          <p:nvPr>
            <a:audioFile r:link="rId1"/>
            <p:extLst>
              <p:ext uri="{DAA4B4D4-6D71-4841-9C94-3DE7FCFB9230}">
                <p14:media xmlns:p14="http://schemas.microsoft.com/office/powerpoint/2010/main" r:embed="rId2">
                  <p14:trim st="1751.4628" end="1586.9626"/>
                </p14:media>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7810813"/>
      </p:ext>
    </p:extLst>
  </p:cSld>
  <p:clrMapOvr>
    <a:masterClrMapping/>
  </p:clrMapOvr>
  <mc:AlternateContent xmlns:mc="http://schemas.openxmlformats.org/markup-compatibility/2006" xmlns:p14="http://schemas.microsoft.com/office/powerpoint/2010/main">
    <mc:Choice Requires="p14">
      <p:transition spd="slow" p14:dur="2000" advTm="24427"/>
    </mc:Choice>
    <mc:Fallback xmlns="">
      <p:transition spd="slow" advTm="24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5933700" cy="970450"/>
          </a:xfrm>
        </p:spPr>
        <p:txBody>
          <a:bodyPr>
            <a:normAutofit/>
          </a:bodyPr>
          <a:lstStyle/>
          <a:p>
            <a:r>
              <a:rPr lang="en-GB"/>
              <a:t>Data Cleaning Process </a:t>
            </a:r>
          </a:p>
        </p:txBody>
      </p:sp>
      <p:sp>
        <p:nvSpPr>
          <p:cNvPr id="8" name="Content Placeholder 7">
            <a:extLst>
              <a:ext uri="{FF2B5EF4-FFF2-40B4-BE49-F238E27FC236}">
                <a16:creationId xmlns:a16="http://schemas.microsoft.com/office/drawing/2014/main" id="{590D6A02-868E-8DFA-2BF7-3502A632CBCB}"/>
              </a:ext>
            </a:extLst>
          </p:cNvPr>
          <p:cNvSpPr>
            <a:spLocks noGrp="1"/>
          </p:cNvSpPr>
          <p:nvPr>
            <p:ph idx="1"/>
          </p:nvPr>
        </p:nvSpPr>
        <p:spPr>
          <a:xfrm>
            <a:off x="810857" y="2222287"/>
            <a:ext cx="5932843" cy="4327809"/>
          </a:xfrm>
        </p:spPr>
        <p:txBody>
          <a:bodyPr>
            <a:normAutofit/>
          </a:bodyPr>
          <a:lstStyle/>
          <a:p>
            <a:pPr>
              <a:lnSpc>
                <a:spcPct val="90000"/>
              </a:lnSpc>
              <a:buFont typeface="Courier New" charset="2"/>
              <a:buChar char="o"/>
            </a:pPr>
            <a:endParaRPr lang="en-US" sz="1700"/>
          </a:p>
          <a:p>
            <a:pPr marL="0" indent="0">
              <a:lnSpc>
                <a:spcPct val="90000"/>
              </a:lnSpc>
              <a:buNone/>
            </a:pPr>
            <a:endParaRPr lang="en-US" sz="1700"/>
          </a:p>
        </p:txBody>
      </p:sp>
      <p:sp>
        <p:nvSpPr>
          <p:cNvPr id="18" name="Rectangle 17">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8C19D95-B82F-E2A4-523F-063770D6D010}"/>
              </a:ext>
            </a:extLst>
          </p:cNvPr>
          <p:cNvGraphicFramePr>
            <a:graphicFrameLocks noGrp="1"/>
          </p:cNvGraphicFramePr>
          <p:nvPr/>
        </p:nvGraphicFramePr>
        <p:xfrm>
          <a:off x="8013095" y="743857"/>
          <a:ext cx="3646426" cy="5503335"/>
        </p:xfrm>
        <a:graphic>
          <a:graphicData uri="http://schemas.openxmlformats.org/drawingml/2006/table">
            <a:tbl>
              <a:tblPr firstRow="1" bandRow="1">
                <a:tableStyleId>{5C22544A-7EE6-4342-B048-85BDC9FD1C3A}</a:tableStyleId>
              </a:tblPr>
              <a:tblGrid>
                <a:gridCol w="3646426">
                  <a:extLst>
                    <a:ext uri="{9D8B030D-6E8A-4147-A177-3AD203B41FA5}">
                      <a16:colId xmlns:a16="http://schemas.microsoft.com/office/drawing/2014/main" val="513758960"/>
                    </a:ext>
                  </a:extLst>
                </a:gridCol>
              </a:tblGrid>
              <a:tr h="700655">
                <a:tc>
                  <a:txBody>
                    <a:bodyPr/>
                    <a:lstStyle/>
                    <a:p>
                      <a:pPr algn="ctr"/>
                      <a:r>
                        <a:rPr lang="en-GB" sz="2400" b="1"/>
                        <a:t>Initial Attribute List</a:t>
                      </a:r>
                    </a:p>
                  </a:txBody>
                  <a:tcPr anchor="ctr"/>
                </a:tc>
                <a:extLst>
                  <a:ext uri="{0D108BD9-81ED-4DB2-BD59-A6C34878D82A}">
                    <a16:rowId xmlns:a16="http://schemas.microsoft.com/office/drawing/2014/main" val="1639053664"/>
                  </a:ext>
                </a:extLst>
              </a:tr>
              <a:tr h="4802680">
                <a:tc>
                  <a:txBody>
                    <a:bodyPr/>
                    <a:lstStyle/>
                    <a:p>
                      <a:pPr lvl="0" algn="l">
                        <a:lnSpc>
                          <a:spcPct val="100000"/>
                        </a:lnSpc>
                        <a:spcBef>
                          <a:spcPts val="0"/>
                        </a:spcBef>
                        <a:spcAft>
                          <a:spcPts val="0"/>
                        </a:spcAft>
                        <a:buNone/>
                      </a:pPr>
                      <a:r>
                        <a:rPr lang="en-GB" sz="1800" b="0" i="0" u="none" strike="noStrike" noProof="0">
                          <a:latin typeface="Century Gothic"/>
                        </a:rPr>
                        <a:t>country</a:t>
                      </a:r>
                      <a:endParaRPr lang="en-US"/>
                    </a:p>
                    <a:p>
                      <a:pPr lvl="0" algn="l">
                        <a:lnSpc>
                          <a:spcPct val="100000"/>
                        </a:lnSpc>
                        <a:spcBef>
                          <a:spcPts val="0"/>
                        </a:spcBef>
                        <a:spcAft>
                          <a:spcPts val="0"/>
                        </a:spcAft>
                        <a:buNone/>
                      </a:pPr>
                      <a:r>
                        <a:rPr lang="en-GB" sz="1800" b="0" i="0" u="none" strike="noStrike" noProof="0">
                          <a:latin typeface="Century Gothic"/>
                        </a:rPr>
                        <a:t>age</a:t>
                      </a:r>
                      <a:endParaRPr lang="en-GB"/>
                    </a:p>
                    <a:p>
                      <a:pPr lvl="0" algn="l">
                        <a:lnSpc>
                          <a:spcPct val="100000"/>
                        </a:lnSpc>
                        <a:spcBef>
                          <a:spcPts val="0"/>
                        </a:spcBef>
                        <a:spcAft>
                          <a:spcPts val="0"/>
                        </a:spcAft>
                        <a:buNone/>
                      </a:pPr>
                      <a:r>
                        <a:rPr lang="en-GB" sz="1800" b="0" i="0" u="none" strike="noStrike" noProof="0" err="1">
                          <a:latin typeface="Century Gothic"/>
                        </a:rPr>
                        <a:t>IT_experience_in_years</a:t>
                      </a:r>
                      <a:endParaRPr lang="en-GB" err="1"/>
                    </a:p>
                    <a:p>
                      <a:pPr lvl="0" algn="l">
                        <a:lnSpc>
                          <a:spcPct val="100000"/>
                        </a:lnSpc>
                        <a:spcBef>
                          <a:spcPts val="0"/>
                        </a:spcBef>
                        <a:spcAft>
                          <a:spcPts val="0"/>
                        </a:spcAft>
                        <a:buNone/>
                      </a:pPr>
                      <a:r>
                        <a:rPr lang="en-GB" sz="1800" b="0" i="0" u="none" strike="noStrike" noProof="0" err="1">
                          <a:latin typeface="Century Gothic"/>
                        </a:rPr>
                        <a:t>company_size</a:t>
                      </a:r>
                      <a:endParaRPr lang="en-GB" err="1"/>
                    </a:p>
                    <a:p>
                      <a:pPr lvl="0" algn="l">
                        <a:lnSpc>
                          <a:spcPct val="100000"/>
                        </a:lnSpc>
                        <a:spcBef>
                          <a:spcPts val="0"/>
                        </a:spcBef>
                        <a:spcAft>
                          <a:spcPts val="0"/>
                        </a:spcAft>
                        <a:buNone/>
                      </a:pPr>
                      <a:r>
                        <a:rPr lang="en-GB" sz="1800" b="0" i="0" u="none" strike="noStrike" noProof="0">
                          <a:latin typeface="Century Gothic"/>
                        </a:rPr>
                        <a:t>occupation</a:t>
                      </a:r>
                      <a:endParaRPr lang="en-GB"/>
                    </a:p>
                    <a:p>
                      <a:pPr lvl="0" algn="l">
                        <a:lnSpc>
                          <a:spcPct val="100000"/>
                        </a:lnSpc>
                        <a:spcBef>
                          <a:spcPts val="0"/>
                        </a:spcBef>
                        <a:spcAft>
                          <a:spcPts val="0"/>
                        </a:spcAft>
                        <a:buNone/>
                      </a:pPr>
                      <a:r>
                        <a:rPr lang="en-GB" sz="1800" b="0" i="0" u="none" strike="noStrike" noProof="0" err="1">
                          <a:latin typeface="Century Gothic"/>
                        </a:rPr>
                        <a:t>proficient_languages</a:t>
                      </a:r>
                      <a:endParaRPr lang="en-GB" err="1"/>
                    </a:p>
                    <a:p>
                      <a:pPr lvl="0" algn="l">
                        <a:lnSpc>
                          <a:spcPct val="100000"/>
                        </a:lnSpc>
                        <a:spcBef>
                          <a:spcPts val="0"/>
                        </a:spcBef>
                        <a:spcAft>
                          <a:spcPts val="0"/>
                        </a:spcAft>
                        <a:buNone/>
                      </a:pPr>
                      <a:r>
                        <a:rPr lang="en-GB" sz="1800" b="0" i="0" u="none" strike="noStrike" noProof="0" err="1">
                          <a:latin typeface="Century Gothic"/>
                        </a:rPr>
                        <a:t>desktop_OS</a:t>
                      </a:r>
                      <a:endParaRPr lang="en-GB" err="1"/>
                    </a:p>
                    <a:p>
                      <a:pPr lvl="0" algn="l">
                        <a:lnSpc>
                          <a:spcPct val="100000"/>
                        </a:lnSpc>
                        <a:spcBef>
                          <a:spcPts val="0"/>
                        </a:spcBef>
                        <a:spcAft>
                          <a:spcPts val="0"/>
                        </a:spcAft>
                        <a:buNone/>
                      </a:pPr>
                      <a:r>
                        <a:rPr lang="en-GB" sz="1800" b="0" i="0" u="none" strike="noStrike" noProof="0" err="1">
                          <a:latin typeface="Century Gothic"/>
                        </a:rPr>
                        <a:t>job_satisfaction</a:t>
                      </a:r>
                      <a:endParaRPr lang="en-GB" err="1"/>
                    </a:p>
                    <a:p>
                      <a:pPr lvl="0" algn="l">
                        <a:lnSpc>
                          <a:spcPct val="100000"/>
                        </a:lnSpc>
                        <a:spcBef>
                          <a:spcPts val="0"/>
                        </a:spcBef>
                        <a:spcAft>
                          <a:spcPts val="0"/>
                        </a:spcAft>
                        <a:buNone/>
                      </a:pPr>
                      <a:r>
                        <a:rPr lang="en-GB" sz="1800" b="0" i="0" u="none" strike="noStrike" noProof="0">
                          <a:latin typeface="Century Gothic"/>
                        </a:rPr>
                        <a:t>compensation</a:t>
                      </a:r>
                      <a:endParaRPr lang="en-GB"/>
                    </a:p>
                    <a:p>
                      <a:pPr lvl="0" algn="l">
                        <a:lnSpc>
                          <a:spcPct val="100000"/>
                        </a:lnSpc>
                        <a:spcBef>
                          <a:spcPts val="0"/>
                        </a:spcBef>
                        <a:spcAft>
                          <a:spcPts val="0"/>
                        </a:spcAft>
                        <a:buNone/>
                      </a:pPr>
                      <a:r>
                        <a:rPr lang="en-GB" sz="1800" b="0" i="0" u="none" strike="noStrike" noProof="0">
                          <a:latin typeface="Century Gothic"/>
                        </a:rPr>
                        <a:t>Gender</a:t>
                      </a:r>
                      <a:endParaRPr lang="en-GB"/>
                    </a:p>
                    <a:p>
                      <a:pPr lvl="0" algn="l">
                        <a:lnSpc>
                          <a:spcPct val="100000"/>
                        </a:lnSpc>
                        <a:spcBef>
                          <a:spcPts val="0"/>
                        </a:spcBef>
                        <a:spcAft>
                          <a:spcPts val="0"/>
                        </a:spcAft>
                        <a:buNone/>
                      </a:pPr>
                      <a:r>
                        <a:rPr lang="en-GB" sz="1800" b="0" i="0" u="none" strike="noStrike" noProof="0">
                          <a:latin typeface="Century Gothic"/>
                        </a:rPr>
                        <a:t>industry</a:t>
                      </a:r>
                      <a:endParaRPr lang="en-GB"/>
                    </a:p>
                    <a:p>
                      <a:pPr lvl="0" algn="l">
                        <a:lnSpc>
                          <a:spcPct val="100000"/>
                        </a:lnSpc>
                        <a:spcBef>
                          <a:spcPts val="0"/>
                        </a:spcBef>
                        <a:spcAft>
                          <a:spcPts val="0"/>
                        </a:spcAft>
                        <a:buNone/>
                      </a:pPr>
                      <a:r>
                        <a:rPr lang="en-GB" sz="1800" b="0" i="0" u="none" strike="noStrike" noProof="0" err="1">
                          <a:latin typeface="Century Gothic"/>
                        </a:rPr>
                        <a:t>current_development_project</a:t>
                      </a:r>
                      <a:endParaRPr lang="en-GB" err="1"/>
                    </a:p>
                    <a:p>
                      <a:pPr lvl="0" algn="l">
                        <a:lnSpc>
                          <a:spcPct val="100000"/>
                        </a:lnSpc>
                        <a:spcBef>
                          <a:spcPts val="0"/>
                        </a:spcBef>
                        <a:spcAft>
                          <a:spcPts val="0"/>
                        </a:spcAft>
                        <a:buNone/>
                      </a:pPr>
                      <a:r>
                        <a:rPr lang="en-GB" sz="1800" b="0" i="0" u="none" strike="noStrike" noProof="0" err="1">
                          <a:latin typeface="Century Gothic"/>
                        </a:rPr>
                        <a:t>product_technology</a:t>
                      </a:r>
                      <a:endParaRPr lang="en-GB" err="1"/>
                    </a:p>
                    <a:p>
                      <a:pPr lvl="0" algn="l">
                        <a:lnSpc>
                          <a:spcPct val="100000"/>
                        </a:lnSpc>
                        <a:spcBef>
                          <a:spcPts val="0"/>
                        </a:spcBef>
                        <a:spcAft>
                          <a:spcPts val="0"/>
                        </a:spcAft>
                        <a:buNone/>
                      </a:pPr>
                      <a:r>
                        <a:rPr lang="en-GB" sz="1800" b="0" i="0" u="none" strike="noStrike" noProof="0" err="1">
                          <a:latin typeface="Century Gothic"/>
                        </a:rPr>
                        <a:t>stackoverflow_reputation</a:t>
                      </a:r>
                      <a:endParaRPr lang="en-GB" err="1"/>
                    </a:p>
                  </a:txBody>
                  <a:tcPr/>
                </a:tc>
                <a:extLst>
                  <a:ext uri="{0D108BD9-81ED-4DB2-BD59-A6C34878D82A}">
                    <a16:rowId xmlns:a16="http://schemas.microsoft.com/office/drawing/2014/main" val="824923477"/>
                  </a:ext>
                </a:extLst>
              </a:tr>
            </a:tbl>
          </a:graphicData>
        </a:graphic>
      </p:graphicFrame>
      <p:sp>
        <p:nvSpPr>
          <p:cNvPr id="5" name="Rectangle: Rounded Corners 4">
            <a:extLst>
              <a:ext uri="{FF2B5EF4-FFF2-40B4-BE49-F238E27FC236}">
                <a16:creationId xmlns:a16="http://schemas.microsoft.com/office/drawing/2014/main" id="{0C561802-41D7-2D92-3691-D0A3FA4F0A08}"/>
              </a:ext>
            </a:extLst>
          </p:cNvPr>
          <p:cNvSpPr/>
          <p:nvPr/>
        </p:nvSpPr>
        <p:spPr>
          <a:xfrm>
            <a:off x="244324" y="2318656"/>
            <a:ext cx="6972903" cy="144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t>Step 2: Merge the data across all years </a:t>
            </a:r>
            <a:endParaRPr lang="en-GB" sz="1200" dirty="0"/>
          </a:p>
          <a:p>
            <a:pPr algn="ctr"/>
            <a:endParaRPr lang="en-GB" sz="1200" b="1" dirty="0"/>
          </a:p>
          <a:p>
            <a:pPr algn="ctr"/>
            <a:r>
              <a:rPr lang="en-GB" sz="1200" b="1" dirty="0"/>
              <a:t>Notebook</a:t>
            </a:r>
            <a:r>
              <a:rPr lang="en-GB" dirty="0"/>
              <a:t>: </a:t>
            </a:r>
            <a:r>
              <a:rPr lang="en-GB" sz="1200" dirty="0">
                <a:ea typeface="+mn-lt"/>
                <a:cs typeface="+mn-lt"/>
              </a:rPr>
              <a:t>https://</a:t>
            </a:r>
            <a:r>
              <a:rPr lang="en-GB" sz="1200" dirty="0" err="1">
                <a:ea typeface="+mn-lt"/>
                <a:cs typeface="+mn-lt"/>
              </a:rPr>
              <a:t>github.gatech.edu</a:t>
            </a:r>
            <a:r>
              <a:rPr lang="en-GB" sz="1200" dirty="0">
                <a:ea typeface="+mn-lt"/>
                <a:cs typeface="+mn-lt"/>
              </a:rPr>
              <a:t>/MGT-6203-Summer-2022-Canvas/Team-94/blob/main/</a:t>
            </a:r>
            <a:r>
              <a:rPr lang="en-GB" sz="1200" dirty="0" err="1">
                <a:ea typeface="+mn-lt"/>
                <a:cs typeface="+mn-lt"/>
              </a:rPr>
              <a:t>salary_prediction_for_software_developers</a:t>
            </a:r>
            <a:r>
              <a:rPr lang="en-GB" sz="1200" dirty="0">
                <a:ea typeface="+mn-lt"/>
                <a:cs typeface="+mn-lt"/>
              </a:rPr>
              <a:t>/Notebooks/data-extraction/data-</a:t>
            </a:r>
            <a:r>
              <a:rPr lang="en-GB" sz="1200" dirty="0" err="1">
                <a:ea typeface="+mn-lt"/>
                <a:cs typeface="+mn-lt"/>
              </a:rPr>
              <a:t>consolidator.ipynb</a:t>
            </a:r>
            <a:endParaRPr lang="en-GB" sz="1200" dirty="0"/>
          </a:p>
        </p:txBody>
      </p:sp>
      <p:sp>
        <p:nvSpPr>
          <p:cNvPr id="6" name="TextBox 5">
            <a:extLst>
              <a:ext uri="{FF2B5EF4-FFF2-40B4-BE49-F238E27FC236}">
                <a16:creationId xmlns:a16="http://schemas.microsoft.com/office/drawing/2014/main" id="{189AFC6A-F295-AD4D-C7B2-C9BAA0F3C883}"/>
              </a:ext>
            </a:extLst>
          </p:cNvPr>
          <p:cNvSpPr txBox="1"/>
          <p:nvPr/>
        </p:nvSpPr>
        <p:spPr>
          <a:xfrm>
            <a:off x="249163" y="3974496"/>
            <a:ext cx="7121675"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t>Attributes Verification </a:t>
            </a:r>
            <a:endParaRPr lang="en-US" sz="1200" dirty="0"/>
          </a:p>
          <a:p>
            <a:r>
              <a:rPr lang="en-GB" sz="1200" b="1" dirty="0">
                <a:ea typeface="+mn-lt"/>
                <a:cs typeface="+mn-lt"/>
              </a:rPr>
              <a:t>1. Country </a:t>
            </a:r>
            <a:endParaRPr lang="en-GB" sz="1200" dirty="0">
              <a:ea typeface="+mn-lt"/>
              <a:cs typeface="+mn-lt"/>
            </a:endParaRPr>
          </a:p>
          <a:p>
            <a:r>
              <a:rPr lang="en-GB" sz="1200" b="1" dirty="0">
                <a:ea typeface="+mn-lt"/>
                <a:cs typeface="+mn-lt"/>
              </a:rPr>
              <a:t>        - </a:t>
            </a:r>
            <a:r>
              <a:rPr lang="en-GB" sz="1200" dirty="0">
                <a:ea typeface="+mn-lt"/>
                <a:cs typeface="+mn-lt"/>
              </a:rPr>
              <a:t>All the years has country information will be used as is</a:t>
            </a:r>
            <a:endParaRPr lang="en-GB" sz="1200" dirty="0"/>
          </a:p>
          <a:p>
            <a:r>
              <a:rPr lang="en-GB" sz="1200" b="1" dirty="0">
                <a:ea typeface="+mn-lt"/>
                <a:cs typeface="+mn-lt"/>
              </a:rPr>
              <a:t>2.  Age </a:t>
            </a:r>
            <a:endParaRPr lang="en-GB" sz="1200" dirty="0">
              <a:ea typeface="+mn-lt"/>
              <a:cs typeface="+mn-lt"/>
            </a:endParaRPr>
          </a:p>
          <a:p>
            <a:r>
              <a:rPr lang="en-GB" sz="1200" b="1" dirty="0">
                <a:ea typeface="+mn-lt"/>
                <a:cs typeface="+mn-lt"/>
              </a:rPr>
              <a:t>        - </a:t>
            </a:r>
            <a:r>
              <a:rPr lang="en-GB" sz="1200" dirty="0">
                <a:ea typeface="+mn-lt"/>
                <a:cs typeface="+mn-lt"/>
              </a:rPr>
              <a:t>2016 has both age rage and specific age value, since most of the years has rage retaining the range as the values</a:t>
            </a:r>
            <a:endParaRPr lang="en-GB" sz="1200" dirty="0"/>
          </a:p>
          <a:p>
            <a:r>
              <a:rPr lang="en-GB" sz="1200" dirty="0">
                <a:ea typeface="+mn-lt"/>
                <a:cs typeface="+mn-lt"/>
              </a:rPr>
              <a:t>        - 2017 has no age column will be imputed as number of years of experience+22 as 22 is the minimum age once attains after degree</a:t>
            </a:r>
            <a:endParaRPr lang="en-GB" sz="1200" dirty="0"/>
          </a:p>
          <a:p>
            <a:r>
              <a:rPr lang="en-GB" sz="1200" b="1" dirty="0">
                <a:ea typeface="+mn-lt"/>
                <a:cs typeface="+mn-lt"/>
              </a:rPr>
              <a:t>3. IT_experience_in_years</a:t>
            </a:r>
            <a:endParaRPr lang="en-GB" sz="1200" dirty="0"/>
          </a:p>
          <a:p>
            <a:r>
              <a:rPr lang="en-GB" sz="1200" dirty="0">
                <a:ea typeface="+mn-lt"/>
                <a:cs typeface="+mn-lt"/>
              </a:rPr>
              <a:t>        - 2016 has both range and specific values, since most of the years has rage retaining the range as the values</a:t>
            </a:r>
          </a:p>
          <a:p>
            <a:r>
              <a:rPr lang="en-GB" sz="1200" dirty="0"/>
              <a:t>4. </a:t>
            </a:r>
            <a:r>
              <a:rPr lang="en-GB" sz="1200" b="1" dirty="0">
                <a:ea typeface="+mn-lt"/>
                <a:cs typeface="+mn-lt"/>
              </a:rPr>
              <a:t>Industry</a:t>
            </a:r>
            <a:endParaRPr lang="en-GB" sz="1200" dirty="0"/>
          </a:p>
          <a:p>
            <a:r>
              <a:rPr lang="en-GB" sz="1200" dirty="0">
                <a:ea typeface="+mn-lt"/>
                <a:cs typeface="+mn-lt"/>
              </a:rPr>
              <a:t>        - Is available only for 2011, 2012, 2013, 2014, 2015, 2016 (6 years) and missing in 5 years which would be hard to impute hence dropping this column</a:t>
            </a:r>
            <a:endParaRPr lang="en-GB" sz="1200" dirty="0"/>
          </a:p>
          <a:p>
            <a:endParaRPr lang="en-GB" sz="1000" dirty="0"/>
          </a:p>
          <a:p>
            <a:endParaRPr lang="en-GB" sz="1000" dirty="0"/>
          </a:p>
          <a:p>
            <a:endParaRPr lang="en-GB" sz="1000" dirty="0"/>
          </a:p>
          <a:p>
            <a:endParaRPr lang="en-GB" sz="1000" dirty="0"/>
          </a:p>
        </p:txBody>
      </p:sp>
      <p:pic>
        <p:nvPicPr>
          <p:cNvPr id="3" name="Audio 2">
            <a:hlinkClick r:id="" action="ppaction://media"/>
            <a:extLst>
              <a:ext uri="{FF2B5EF4-FFF2-40B4-BE49-F238E27FC236}">
                <a16:creationId xmlns:a16="http://schemas.microsoft.com/office/drawing/2014/main" id="{5211A0C1-166B-9246-8829-D4DD5C4C6DC8}"/>
              </a:ext>
            </a:extLst>
          </p:cNvPr>
          <p:cNvPicPr>
            <a:picLocks noChangeAspect="1"/>
          </p:cNvPicPr>
          <p:nvPr>
            <a:audioFile r:link="rId1"/>
            <p:extLst>
              <p:ext uri="{DAA4B4D4-6D71-4841-9C94-3DE7FCFB9230}">
                <p14:media xmlns:p14="http://schemas.microsoft.com/office/powerpoint/2010/main" r:embed="rId2">
                  <p14:trim st="1157.9199" end="1048.3353"/>
                </p14:media>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3687493"/>
      </p:ext>
    </p:extLst>
  </p:cSld>
  <p:clrMapOvr>
    <a:masterClrMapping/>
  </p:clrMapOvr>
  <mc:AlternateContent xmlns:mc="http://schemas.openxmlformats.org/markup-compatibility/2006" xmlns:p14="http://schemas.microsoft.com/office/powerpoint/2010/main">
    <mc:Choice Requires="p14">
      <p:transition spd="slow" p14:dur="2000" advTm="22987"/>
    </mc:Choice>
    <mc:Fallback xmlns="">
      <p:transition spd="slow" advTm="22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5933700" cy="970450"/>
          </a:xfrm>
        </p:spPr>
        <p:txBody>
          <a:bodyPr>
            <a:normAutofit/>
          </a:bodyPr>
          <a:lstStyle/>
          <a:p>
            <a:r>
              <a:rPr lang="en-GB"/>
              <a:t>Data Cleaning Process </a:t>
            </a:r>
          </a:p>
        </p:txBody>
      </p:sp>
      <p:sp>
        <p:nvSpPr>
          <p:cNvPr id="8" name="Content Placeholder 7">
            <a:extLst>
              <a:ext uri="{FF2B5EF4-FFF2-40B4-BE49-F238E27FC236}">
                <a16:creationId xmlns:a16="http://schemas.microsoft.com/office/drawing/2014/main" id="{590D6A02-868E-8DFA-2BF7-3502A632CBCB}"/>
              </a:ext>
            </a:extLst>
          </p:cNvPr>
          <p:cNvSpPr>
            <a:spLocks noGrp="1"/>
          </p:cNvSpPr>
          <p:nvPr>
            <p:ph idx="1"/>
          </p:nvPr>
        </p:nvSpPr>
        <p:spPr>
          <a:xfrm>
            <a:off x="810857" y="2222287"/>
            <a:ext cx="5932843" cy="4327809"/>
          </a:xfrm>
        </p:spPr>
        <p:txBody>
          <a:bodyPr>
            <a:normAutofit/>
          </a:bodyPr>
          <a:lstStyle/>
          <a:p>
            <a:pPr>
              <a:lnSpc>
                <a:spcPct val="90000"/>
              </a:lnSpc>
              <a:buFont typeface="Courier New" charset="2"/>
              <a:buChar char="o"/>
            </a:pPr>
            <a:endParaRPr lang="en-US" sz="1700"/>
          </a:p>
          <a:p>
            <a:pPr marL="0" indent="0">
              <a:lnSpc>
                <a:spcPct val="90000"/>
              </a:lnSpc>
              <a:buNone/>
            </a:pPr>
            <a:endParaRPr lang="en-US" sz="1700"/>
          </a:p>
        </p:txBody>
      </p:sp>
      <p:sp>
        <p:nvSpPr>
          <p:cNvPr id="18" name="Rectangle 17">
            <a:extLst>
              <a:ext uri="{FF2B5EF4-FFF2-40B4-BE49-F238E27FC236}">
                <a16:creationId xmlns:a16="http://schemas.microsoft.com/office/drawing/2014/main" id="{E2DA8D37-1E70-450D-9D70-95873ABDC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0" y="0"/>
            <a:ext cx="464515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7">
            <a:extLst>
              <a:ext uri="{FF2B5EF4-FFF2-40B4-BE49-F238E27FC236}">
                <a16:creationId xmlns:a16="http://schemas.microsoft.com/office/drawing/2014/main" id="{D2E1CE80-9123-4F46-924D-C14DF534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05AC684-97C5-027E-5D53-5E2D5F42DA5E}"/>
              </a:ext>
            </a:extLst>
          </p:cNvPr>
          <p:cNvSpPr/>
          <p:nvPr/>
        </p:nvSpPr>
        <p:spPr>
          <a:xfrm>
            <a:off x="365277" y="2379133"/>
            <a:ext cx="6972903" cy="144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Step 3: Normalizing individual attributes </a:t>
            </a:r>
            <a:endParaRPr lang="en-GB" sz="1200"/>
          </a:p>
          <a:p>
            <a:pPr algn="ctr"/>
            <a:endParaRPr lang="en-GB"/>
          </a:p>
          <a:p>
            <a:pPr algn="ctr"/>
            <a:r>
              <a:rPr lang="en-GB" sz="1200" b="1"/>
              <a:t>Notebook</a:t>
            </a:r>
            <a:r>
              <a:rPr lang="en-GB" sz="1200"/>
              <a:t>: </a:t>
            </a:r>
            <a:r>
              <a:rPr lang="en-GB" sz="1200">
                <a:ea typeface="+mn-lt"/>
                <a:cs typeface="+mn-lt"/>
              </a:rPr>
              <a:t>https://github.gatech.edu/MGT-6203-Summer-2022-Canvas/Team-94/tree/main/salary_prediction_for_software_developers/Notebooks/data-normalization</a:t>
            </a:r>
            <a:endParaRPr lang="en-GB" sz="1200"/>
          </a:p>
        </p:txBody>
      </p:sp>
      <p:graphicFrame>
        <p:nvGraphicFramePr>
          <p:cNvPr id="4" name="Table 4">
            <a:extLst>
              <a:ext uri="{FF2B5EF4-FFF2-40B4-BE49-F238E27FC236}">
                <a16:creationId xmlns:a16="http://schemas.microsoft.com/office/drawing/2014/main" id="{48C19D95-B82F-E2A4-523F-063770D6D010}"/>
              </a:ext>
            </a:extLst>
          </p:cNvPr>
          <p:cNvGraphicFramePr>
            <a:graphicFrameLocks noGrp="1"/>
          </p:cNvGraphicFramePr>
          <p:nvPr>
            <p:extLst>
              <p:ext uri="{D42A27DB-BD31-4B8C-83A1-F6EECF244321}">
                <p14:modId xmlns:p14="http://schemas.microsoft.com/office/powerpoint/2010/main" val="3783032141"/>
              </p:ext>
            </p:extLst>
          </p:nvPr>
        </p:nvGraphicFramePr>
        <p:xfrm>
          <a:off x="8013095" y="743857"/>
          <a:ext cx="3646426" cy="5503335"/>
        </p:xfrm>
        <a:graphic>
          <a:graphicData uri="http://schemas.openxmlformats.org/drawingml/2006/table">
            <a:tbl>
              <a:tblPr firstRow="1" bandRow="1">
                <a:tableStyleId>{5C22544A-7EE6-4342-B048-85BDC9FD1C3A}</a:tableStyleId>
              </a:tblPr>
              <a:tblGrid>
                <a:gridCol w="3646426">
                  <a:extLst>
                    <a:ext uri="{9D8B030D-6E8A-4147-A177-3AD203B41FA5}">
                      <a16:colId xmlns:a16="http://schemas.microsoft.com/office/drawing/2014/main" val="513758960"/>
                    </a:ext>
                  </a:extLst>
                </a:gridCol>
              </a:tblGrid>
              <a:tr h="700655">
                <a:tc>
                  <a:txBody>
                    <a:bodyPr/>
                    <a:lstStyle/>
                    <a:p>
                      <a:pPr algn="ctr"/>
                      <a:r>
                        <a:rPr lang="en-GB" sz="2400" b="1"/>
                        <a:t>Final Attribute List</a:t>
                      </a:r>
                    </a:p>
                  </a:txBody>
                  <a:tcPr anchor="ctr"/>
                </a:tc>
                <a:extLst>
                  <a:ext uri="{0D108BD9-81ED-4DB2-BD59-A6C34878D82A}">
                    <a16:rowId xmlns:a16="http://schemas.microsoft.com/office/drawing/2014/main" val="1639053664"/>
                  </a:ext>
                </a:extLst>
              </a:tr>
              <a:tr h="4802680">
                <a:tc>
                  <a:txBody>
                    <a:bodyPr/>
                    <a:lstStyle/>
                    <a:p>
                      <a:pPr lvl="0" algn="ctr">
                        <a:lnSpc>
                          <a:spcPct val="100000"/>
                        </a:lnSpc>
                        <a:spcBef>
                          <a:spcPts val="0"/>
                        </a:spcBef>
                        <a:spcAft>
                          <a:spcPts val="0"/>
                        </a:spcAft>
                        <a:buNone/>
                      </a:pPr>
                      <a:r>
                        <a:rPr lang="en-GB" sz="1800" b="0" i="0" u="none" strike="noStrike" noProof="0" dirty="0">
                          <a:latin typeface="Century Gothic"/>
                        </a:rPr>
                        <a:t>GDP</a:t>
                      </a:r>
                      <a:endParaRPr lang="en-US" dirty="0"/>
                    </a:p>
                    <a:p>
                      <a:pPr lvl="0" algn="ctr">
                        <a:lnSpc>
                          <a:spcPct val="100000"/>
                        </a:lnSpc>
                        <a:spcBef>
                          <a:spcPts val="0"/>
                        </a:spcBef>
                        <a:spcAft>
                          <a:spcPts val="0"/>
                        </a:spcAft>
                        <a:buNone/>
                      </a:pPr>
                      <a:r>
                        <a:rPr lang="en-GB" sz="1800" b="0" i="0" u="none" strike="noStrike" noProof="0" dirty="0">
                          <a:latin typeface="Century Gothic"/>
                        </a:rPr>
                        <a:t>age</a:t>
                      </a:r>
                      <a:endParaRPr lang="en-GB" dirty="0"/>
                    </a:p>
                    <a:p>
                      <a:pPr lvl="0" algn="ctr">
                        <a:lnSpc>
                          <a:spcPct val="100000"/>
                        </a:lnSpc>
                        <a:spcBef>
                          <a:spcPts val="0"/>
                        </a:spcBef>
                        <a:spcAft>
                          <a:spcPts val="0"/>
                        </a:spcAft>
                        <a:buNone/>
                      </a:pPr>
                      <a:r>
                        <a:rPr lang="en-GB" sz="1800" b="0" i="0" u="none" strike="noStrike" noProof="0" dirty="0">
                          <a:latin typeface="Century Gothic"/>
                        </a:rPr>
                        <a:t>IT_experience_in_years</a:t>
                      </a:r>
                      <a:endParaRPr lang="en-GB" dirty="0"/>
                    </a:p>
                    <a:p>
                      <a:pPr lvl="0" algn="ctr">
                        <a:lnSpc>
                          <a:spcPct val="100000"/>
                        </a:lnSpc>
                        <a:spcBef>
                          <a:spcPts val="0"/>
                        </a:spcBef>
                        <a:spcAft>
                          <a:spcPts val="0"/>
                        </a:spcAft>
                        <a:buNone/>
                      </a:pPr>
                      <a:r>
                        <a:rPr lang="en-GB" sz="1800" b="0" i="0" u="none" strike="noStrike" noProof="0" dirty="0">
                          <a:latin typeface="Century Gothic"/>
                        </a:rPr>
                        <a:t>company_size</a:t>
                      </a:r>
                      <a:endParaRPr lang="en-GB" dirty="0"/>
                    </a:p>
                    <a:p>
                      <a:pPr lvl="0" algn="ctr">
                        <a:lnSpc>
                          <a:spcPct val="100000"/>
                        </a:lnSpc>
                        <a:spcBef>
                          <a:spcPts val="0"/>
                        </a:spcBef>
                        <a:spcAft>
                          <a:spcPts val="0"/>
                        </a:spcAft>
                        <a:buNone/>
                      </a:pPr>
                      <a:r>
                        <a:rPr lang="en-GB" sz="1800" b="0" i="0" u="none" strike="noStrike" noProof="0" dirty="0">
                          <a:latin typeface="Century Gothic"/>
                        </a:rPr>
                        <a:t>occupation</a:t>
                      </a:r>
                      <a:endParaRPr lang="en-GB" dirty="0"/>
                    </a:p>
                    <a:p>
                      <a:pPr lvl="0" algn="ctr">
                        <a:lnSpc>
                          <a:spcPct val="100000"/>
                        </a:lnSpc>
                        <a:spcBef>
                          <a:spcPts val="0"/>
                        </a:spcBef>
                        <a:spcAft>
                          <a:spcPts val="0"/>
                        </a:spcAft>
                        <a:buNone/>
                      </a:pPr>
                      <a:r>
                        <a:rPr lang="en-GB" sz="1800" b="0" i="0" u="none" strike="noStrike" noProof="0" dirty="0">
                          <a:latin typeface="Century Gothic"/>
                        </a:rPr>
                        <a:t>proficient_languages</a:t>
                      </a:r>
                      <a:endParaRPr lang="en-GB" dirty="0"/>
                    </a:p>
                    <a:p>
                      <a:pPr lvl="0" algn="ctr">
                        <a:lnSpc>
                          <a:spcPct val="100000"/>
                        </a:lnSpc>
                        <a:spcBef>
                          <a:spcPts val="0"/>
                        </a:spcBef>
                        <a:spcAft>
                          <a:spcPts val="0"/>
                        </a:spcAft>
                        <a:buNone/>
                      </a:pPr>
                      <a:r>
                        <a:rPr lang="en-GB" sz="1800" b="0" i="0" u="none" strike="noStrike" noProof="0" dirty="0">
                          <a:latin typeface="Century Gothic"/>
                        </a:rPr>
                        <a:t>desktop_OS</a:t>
                      </a:r>
                      <a:endParaRPr lang="en-GB" dirty="0"/>
                    </a:p>
                    <a:p>
                      <a:pPr lvl="0" algn="ctr">
                        <a:lnSpc>
                          <a:spcPct val="100000"/>
                        </a:lnSpc>
                        <a:spcBef>
                          <a:spcPts val="0"/>
                        </a:spcBef>
                        <a:spcAft>
                          <a:spcPts val="0"/>
                        </a:spcAft>
                        <a:buNone/>
                      </a:pPr>
                      <a:r>
                        <a:rPr lang="en-GB" sz="1800" b="0" i="0" u="none" strike="noStrike" noProof="0" dirty="0">
                          <a:latin typeface="Century Gothic"/>
                        </a:rPr>
                        <a:t>job_satisfaction</a:t>
                      </a:r>
                      <a:endParaRPr lang="en-GB" dirty="0"/>
                    </a:p>
                    <a:p>
                      <a:pPr lvl="0" algn="ctr">
                        <a:lnSpc>
                          <a:spcPct val="100000"/>
                        </a:lnSpc>
                        <a:spcBef>
                          <a:spcPts val="0"/>
                        </a:spcBef>
                        <a:spcAft>
                          <a:spcPts val="0"/>
                        </a:spcAft>
                        <a:buNone/>
                      </a:pPr>
                      <a:r>
                        <a:rPr lang="en-GB" sz="1800" b="0" i="0" u="none" strike="noStrike" noProof="0" dirty="0">
                          <a:latin typeface="Century Gothic"/>
                        </a:rPr>
                        <a:t>gender</a:t>
                      </a:r>
                    </a:p>
                    <a:p>
                      <a:pPr lvl="0" algn="ctr">
                        <a:lnSpc>
                          <a:spcPct val="100000"/>
                        </a:lnSpc>
                        <a:spcBef>
                          <a:spcPts val="0"/>
                        </a:spcBef>
                        <a:spcAft>
                          <a:spcPts val="0"/>
                        </a:spcAft>
                        <a:buNone/>
                      </a:pPr>
                      <a:r>
                        <a:rPr lang="en-GB" sz="1800" b="0" i="0" u="none" strike="noStrike" noProof="0" dirty="0"/>
                        <a:t>compensation</a:t>
                      </a:r>
                      <a:endParaRPr lang="en-GB" dirty="0"/>
                    </a:p>
                  </a:txBody>
                  <a:tcPr/>
                </a:tc>
                <a:extLst>
                  <a:ext uri="{0D108BD9-81ED-4DB2-BD59-A6C34878D82A}">
                    <a16:rowId xmlns:a16="http://schemas.microsoft.com/office/drawing/2014/main" val="824923477"/>
                  </a:ext>
                </a:extLst>
              </a:tr>
            </a:tbl>
          </a:graphicData>
        </a:graphic>
      </p:graphicFrame>
      <p:sp>
        <p:nvSpPr>
          <p:cNvPr id="5" name="Rectangle: Rounded Corners 4">
            <a:extLst>
              <a:ext uri="{FF2B5EF4-FFF2-40B4-BE49-F238E27FC236}">
                <a16:creationId xmlns:a16="http://schemas.microsoft.com/office/drawing/2014/main" id="{0C561802-41D7-2D92-3691-D0A3FA4F0A08}"/>
              </a:ext>
            </a:extLst>
          </p:cNvPr>
          <p:cNvSpPr/>
          <p:nvPr/>
        </p:nvSpPr>
        <p:spPr>
          <a:xfrm>
            <a:off x="292705" y="4241799"/>
            <a:ext cx="6972903" cy="1445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a:t>Step 4: Encoding of Normalized data for model development </a:t>
            </a:r>
            <a:endParaRPr lang="en-GB" sz="1200"/>
          </a:p>
          <a:p>
            <a:pPr algn="ctr"/>
            <a:endParaRPr lang="en-GB" sz="1200" b="1"/>
          </a:p>
          <a:p>
            <a:pPr algn="ctr"/>
            <a:r>
              <a:rPr lang="en-GB" sz="1200" b="1"/>
              <a:t>Notebook</a:t>
            </a:r>
            <a:r>
              <a:rPr lang="en-GB" sz="1200"/>
              <a:t>: </a:t>
            </a:r>
            <a:r>
              <a:rPr lang="en-GB" sz="1200">
                <a:ea typeface="+mn-lt"/>
                <a:cs typeface="+mn-lt"/>
              </a:rPr>
              <a:t>https://github.gatech.edu/MGT-6203-Summer-2022-Canvas/Team-94/blob/main/salary_prediction_for_software_developers/Notebooks/model_data_encoder.ipynb</a:t>
            </a:r>
          </a:p>
        </p:txBody>
      </p:sp>
      <p:sp>
        <p:nvSpPr>
          <p:cNvPr id="6" name="TextBox 5">
            <a:extLst>
              <a:ext uri="{FF2B5EF4-FFF2-40B4-BE49-F238E27FC236}">
                <a16:creationId xmlns:a16="http://schemas.microsoft.com/office/drawing/2014/main" id="{0B84104E-F28E-9FA0-3DD8-EB4F1EB71E89}"/>
              </a:ext>
            </a:extLst>
          </p:cNvPr>
          <p:cNvSpPr txBox="1"/>
          <p:nvPr/>
        </p:nvSpPr>
        <p:spPr>
          <a:xfrm>
            <a:off x="2033210" y="6042781"/>
            <a:ext cx="3638248" cy="381426"/>
          </a:xfrm>
          <a:prstGeom prst="rect">
            <a:avLst/>
          </a:prstGeom>
          <a:solidFill>
            <a:schemeClr val="accent3"/>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GB"/>
              <a:t> Data Reduced to </a:t>
            </a:r>
            <a:r>
              <a:rPr lang="en-GB">
                <a:ea typeface="+mn-lt"/>
                <a:cs typeface="+mn-lt"/>
              </a:rPr>
              <a:t>(252740, 61)</a:t>
            </a:r>
            <a:r>
              <a:rPr lang="en-GB"/>
              <a:t> </a:t>
            </a:r>
          </a:p>
        </p:txBody>
      </p:sp>
      <p:pic>
        <p:nvPicPr>
          <p:cNvPr id="10" name="Audio 9">
            <a:hlinkClick r:id="" action="ppaction://media"/>
            <a:extLst>
              <a:ext uri="{FF2B5EF4-FFF2-40B4-BE49-F238E27FC236}">
                <a16:creationId xmlns:a16="http://schemas.microsoft.com/office/drawing/2014/main" id="{C079A72B-C6B4-F77B-EE31-BE5A558A5C55}"/>
              </a:ext>
            </a:extLst>
          </p:cNvPr>
          <p:cNvPicPr>
            <a:picLocks noChangeAspect="1"/>
          </p:cNvPicPr>
          <p:nvPr>
            <a:audioFile r:link="rId1"/>
            <p:extLst>
              <p:ext uri="{DAA4B4D4-6D71-4841-9C94-3DE7FCFB9230}">
                <p14:media xmlns:p14="http://schemas.microsoft.com/office/powerpoint/2010/main" r:embed="rId2">
                  <p14:trim st="728.3215" end="466.5787"/>
                </p14:media>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27760218"/>
      </p:ext>
    </p:extLst>
  </p:cSld>
  <p:clrMapOvr>
    <a:masterClrMapping/>
  </p:clrMapOvr>
  <mc:AlternateContent xmlns:mc="http://schemas.openxmlformats.org/markup-compatibility/2006" xmlns:p14="http://schemas.microsoft.com/office/powerpoint/2010/main">
    <mc:Choice Requires="p14">
      <p:transition spd="slow" p14:dur="2000" advTm="53870"/>
    </mc:Choice>
    <mc:Fallback xmlns="">
      <p:transition spd="slow" advTm="53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8">
            <a:extLst>
              <a:ext uri="{FF2B5EF4-FFF2-40B4-BE49-F238E27FC236}">
                <a16:creationId xmlns:a16="http://schemas.microsoft.com/office/drawing/2014/main" id="{A5BA3AE5-0FB8-4948-A421-5CEE1A5E8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9">
            <a:extLst>
              <a:ext uri="{FF2B5EF4-FFF2-40B4-BE49-F238E27FC236}">
                <a16:creationId xmlns:a16="http://schemas.microsoft.com/office/drawing/2014/main" id="{615FFFBF-F0D2-4BB8-BB9E-3ADC47E3B6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5039035" cy="1559412"/>
          </a:xfrm>
        </p:spPr>
        <p:txBody>
          <a:bodyPr>
            <a:normAutofit/>
          </a:bodyPr>
          <a:lstStyle/>
          <a:p>
            <a:r>
              <a:rPr lang="en-GB"/>
              <a:t>Feature Engineering</a:t>
            </a:r>
          </a:p>
        </p:txBody>
      </p:sp>
      <p:graphicFrame>
        <p:nvGraphicFramePr>
          <p:cNvPr id="15" name="Content Placeholder 2">
            <a:extLst>
              <a:ext uri="{FF2B5EF4-FFF2-40B4-BE49-F238E27FC236}">
                <a16:creationId xmlns:a16="http://schemas.microsoft.com/office/drawing/2014/main" id="{3E7AC67B-F6C5-542E-795D-9A05F6C178EF}"/>
              </a:ext>
            </a:extLst>
          </p:cNvPr>
          <p:cNvGraphicFramePr>
            <a:graphicFrameLocks noGrp="1"/>
          </p:cNvGraphicFramePr>
          <p:nvPr>
            <p:ph idx="1"/>
          </p:nvPr>
        </p:nvGraphicFramePr>
        <p:xfrm>
          <a:off x="810857" y="2130196"/>
          <a:ext cx="5031969" cy="39150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Rounded Rectangle 17">
            <a:extLst>
              <a:ext uri="{FF2B5EF4-FFF2-40B4-BE49-F238E27FC236}">
                <a16:creationId xmlns:a16="http://schemas.microsoft.com/office/drawing/2014/main" id="{FD056B7E-FBD7-4858-966D-9C4DEDA7E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bg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2C84F280-3510-8FF6-D381-2AF7CFED8FEB}"/>
              </a:ext>
            </a:extLst>
          </p:cNvPr>
          <p:cNvGraphicFramePr>
            <a:graphicFrameLocks noGrp="1"/>
          </p:cNvGraphicFramePr>
          <p:nvPr>
            <p:extLst>
              <p:ext uri="{D42A27DB-BD31-4B8C-83A1-F6EECF244321}">
                <p14:modId xmlns:p14="http://schemas.microsoft.com/office/powerpoint/2010/main" val="3894813262"/>
              </p:ext>
            </p:extLst>
          </p:nvPr>
        </p:nvGraphicFramePr>
        <p:xfrm>
          <a:off x="8154185" y="1162639"/>
          <a:ext cx="2392355" cy="4414886"/>
        </p:xfrm>
        <a:graphic>
          <a:graphicData uri="http://schemas.openxmlformats.org/drawingml/2006/table">
            <a:tbl>
              <a:tblPr firstRow="1" bandRow="1">
                <a:tableStyleId>{5C22544A-7EE6-4342-B048-85BDC9FD1C3A}</a:tableStyleId>
              </a:tblPr>
              <a:tblGrid>
                <a:gridCol w="2392355">
                  <a:extLst>
                    <a:ext uri="{9D8B030D-6E8A-4147-A177-3AD203B41FA5}">
                      <a16:colId xmlns:a16="http://schemas.microsoft.com/office/drawing/2014/main" val="57783740"/>
                    </a:ext>
                  </a:extLst>
                </a:gridCol>
              </a:tblGrid>
              <a:tr h="565608">
                <a:tc>
                  <a:txBody>
                    <a:bodyPr/>
                    <a:lstStyle/>
                    <a:p>
                      <a:pPr marL="0" lvl="0" indent="0" algn="ctr">
                        <a:lnSpc>
                          <a:spcPct val="100000"/>
                        </a:lnSpc>
                        <a:spcBef>
                          <a:spcPct val="20000"/>
                        </a:spcBef>
                        <a:spcAft>
                          <a:spcPts val="600"/>
                        </a:spcAft>
                        <a:buNone/>
                      </a:pPr>
                      <a:r>
                        <a:rPr lang="en-GB" sz="1800" b="0" i="0" u="none" strike="noStrike" noProof="0">
                          <a:latin typeface="Century Gothic"/>
                        </a:rPr>
                        <a:t>Compensation</a:t>
                      </a:r>
                    </a:p>
                  </a:txBody>
                  <a:tcPr/>
                </a:tc>
                <a:extLst>
                  <a:ext uri="{0D108BD9-81ED-4DB2-BD59-A6C34878D82A}">
                    <a16:rowId xmlns:a16="http://schemas.microsoft.com/office/drawing/2014/main" val="3720885776"/>
                  </a:ext>
                </a:extLst>
              </a:tr>
              <a:tr h="3849278">
                <a:tc>
                  <a:txBody>
                    <a:bodyPr/>
                    <a:lstStyle/>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below-20000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20000-40000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40000-60000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60000-80000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80000-100000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100000-120000</a:t>
                      </a:r>
                      <a:endParaRPr lang="en-US"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120000-140000</a:t>
                      </a:r>
                      <a:endParaRPr lang="en-GB" sz="1800" b="1" i="0" u="none" strike="noStrike" noProof="0">
                        <a:latin typeface="Century Gothic"/>
                      </a:endParaRPr>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140000-160000</a:t>
                      </a:r>
                      <a:endParaRPr lang="en-GB"/>
                    </a:p>
                    <a:p>
                      <a:pPr marL="0" marR="0" lvl="0" indent="0" algn="ctr">
                        <a:lnSpc>
                          <a:spcPct val="100000"/>
                        </a:lnSpc>
                        <a:spcBef>
                          <a:spcPct val="20000"/>
                        </a:spcBef>
                        <a:spcAft>
                          <a:spcPts val="600"/>
                        </a:spcAft>
                        <a:buClr>
                          <a:srgbClr val="FFFFFF"/>
                        </a:buClr>
                        <a:buNone/>
                      </a:pPr>
                      <a:r>
                        <a:rPr lang="en-GB" sz="1800" b="0" i="0" u="none" strike="noStrike" noProof="0">
                          <a:latin typeface="Century Gothic"/>
                        </a:rPr>
                        <a:t>above-160000</a:t>
                      </a:r>
                      <a:endParaRPr lang="en-GB"/>
                    </a:p>
                  </a:txBody>
                  <a:tcPr/>
                </a:tc>
                <a:extLst>
                  <a:ext uri="{0D108BD9-81ED-4DB2-BD59-A6C34878D82A}">
                    <a16:rowId xmlns:a16="http://schemas.microsoft.com/office/drawing/2014/main" val="97671971"/>
                  </a:ext>
                </a:extLst>
              </a:tr>
            </a:tbl>
          </a:graphicData>
        </a:graphic>
      </p:graphicFrame>
      <p:pic>
        <p:nvPicPr>
          <p:cNvPr id="7" name="Audio 6">
            <a:hlinkClick r:id="" action="ppaction://media"/>
            <a:extLst>
              <a:ext uri="{FF2B5EF4-FFF2-40B4-BE49-F238E27FC236}">
                <a16:creationId xmlns:a16="http://schemas.microsoft.com/office/drawing/2014/main" id="{5B84CBEE-5B59-1A8F-D697-ACEC52E2C6B4}"/>
              </a:ext>
            </a:extLst>
          </p:cNvPr>
          <p:cNvPicPr>
            <a:picLocks noChangeAspect="1"/>
          </p:cNvPicPr>
          <p:nvPr>
            <a:audioFile r:link="rId1"/>
            <p:extLst>
              <p:ext uri="{DAA4B4D4-6D71-4841-9C94-3DE7FCFB9230}">
                <p14:media xmlns:p14="http://schemas.microsoft.com/office/powerpoint/2010/main" r:embed="rId2">
                  <p14:trim st="1050.5942"/>
                </p14:media>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6443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8440"/>
    </mc:Choice>
    <mc:Fallback xmlns="">
      <p:transition spd="slow" advTm="68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1D42B2-6B7D-8EC3-EB04-119B4BE1180E}"/>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Exploratory Data Analysis</a:t>
            </a:r>
          </a:p>
        </p:txBody>
      </p:sp>
      <p:sp>
        <p:nvSpPr>
          <p:cNvPr id="3" name="Text Placeholder 2">
            <a:extLst>
              <a:ext uri="{FF2B5EF4-FFF2-40B4-BE49-F238E27FC236}">
                <a16:creationId xmlns:a16="http://schemas.microsoft.com/office/drawing/2014/main" id="{2F7BB8DE-6C31-DA07-881C-810E676F58C1}"/>
              </a:ext>
            </a:extLst>
          </p:cNvPr>
          <p:cNvSpPr>
            <a:spLocks noGrp="1"/>
          </p:cNvSpPr>
          <p:nvPr>
            <p:ph type="body" idx="1"/>
          </p:nvPr>
        </p:nvSpPr>
        <p:spPr>
          <a:xfrm>
            <a:off x="1280559" y="4116179"/>
            <a:ext cx="9638153" cy="1599642"/>
          </a:xfrm>
          <a:effectLst/>
        </p:spPr>
        <p:txBody>
          <a:bodyPr vert="horz" lIns="91440" tIns="45720" rIns="91440" bIns="45720" rtlCol="0" anchor="t">
            <a:normAutofit/>
          </a:bodyPr>
          <a:lstStyle/>
          <a:p>
            <a:pPr algn="ctr"/>
            <a:endParaRPr lang="en-US"/>
          </a:p>
        </p:txBody>
      </p:sp>
    </p:spTree>
    <p:extLst>
      <p:ext uri="{BB962C8B-B14F-4D97-AF65-F5344CB8AC3E}">
        <p14:creationId xmlns:p14="http://schemas.microsoft.com/office/powerpoint/2010/main" val="370216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EAF492-492C-5880-0584-4FB295224231}"/>
              </a:ext>
            </a:extLst>
          </p:cNvPr>
          <p:cNvSpPr>
            <a:spLocks noGrp="1"/>
          </p:cNvSpPr>
          <p:nvPr>
            <p:ph type="title"/>
          </p:nvPr>
        </p:nvSpPr>
        <p:spPr>
          <a:xfrm>
            <a:off x="451514" y="457201"/>
            <a:ext cx="3575737" cy="1332688"/>
          </a:xfrm>
        </p:spPr>
        <p:txBody>
          <a:bodyPr vert="horz" lIns="91440" tIns="45720" rIns="91440" bIns="45720" rtlCol="0" anchor="b">
            <a:normAutofit/>
          </a:bodyPr>
          <a:lstStyle/>
          <a:p>
            <a:pPr algn="ctr"/>
            <a:r>
              <a:rPr lang="en-US" sz="3200">
                <a:solidFill>
                  <a:srgbClr val="FFFFFF"/>
                </a:solidFill>
              </a:rPr>
              <a:t>Exploratory Data Analysis</a:t>
            </a:r>
          </a:p>
        </p:txBody>
      </p:sp>
      <p:pic>
        <p:nvPicPr>
          <p:cNvPr id="5" name="Picture 5" descr="Chart&#10;&#10;Description automatically generated">
            <a:extLst>
              <a:ext uri="{FF2B5EF4-FFF2-40B4-BE49-F238E27FC236}">
                <a16:creationId xmlns:a16="http://schemas.microsoft.com/office/drawing/2014/main" id="{5F377CAF-ABA2-D134-8D11-48E254D5B354}"/>
              </a:ext>
            </a:extLst>
          </p:cNvPr>
          <p:cNvPicPr>
            <a:picLocks noChangeAspect="1"/>
          </p:cNvPicPr>
          <p:nvPr/>
        </p:nvPicPr>
        <p:blipFill>
          <a:blip r:embed="rId2"/>
          <a:stretch>
            <a:fillRect/>
          </a:stretch>
        </p:blipFill>
        <p:spPr>
          <a:xfrm>
            <a:off x="5280790" y="1532545"/>
            <a:ext cx="6267743" cy="3494265"/>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2309186498"/>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7E1AD7-4209-545A-FBF0-A59FB6BDEA2C}"/>
              </a:ext>
            </a:extLst>
          </p:cNvPr>
          <p:cNvSpPr>
            <a:spLocks noGrp="1"/>
          </p:cNvSpPr>
          <p:nvPr>
            <p:ph type="title"/>
          </p:nvPr>
        </p:nvSpPr>
        <p:spPr>
          <a:xfrm>
            <a:off x="-907" y="1218476"/>
            <a:ext cx="4520817" cy="4421050"/>
          </a:xfrm>
          <a:effectLst/>
        </p:spPr>
        <p:txBody>
          <a:bodyPr anchor="ctr">
            <a:normAutofit/>
          </a:bodyPr>
          <a:lstStyle/>
          <a:p>
            <a:pPr algn="r"/>
            <a:r>
              <a:rPr lang="en-GB" sz="3200">
                <a:solidFill>
                  <a:schemeClr val="tx1"/>
                </a:solidFill>
                <a:cs typeface="Calibri Light"/>
              </a:rPr>
              <a:t>Team 94 Composition</a:t>
            </a:r>
            <a:endParaRPr lang="en-GB" sz="3200">
              <a:solidFill>
                <a:schemeClr val="tx1"/>
              </a:solidFill>
            </a:endParaRP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1410426-6902-0295-5A2F-08923E78B139}"/>
              </a:ext>
            </a:extLst>
          </p:cNvPr>
          <p:cNvSpPr>
            <a:spLocks noGrp="1"/>
          </p:cNvSpPr>
          <p:nvPr>
            <p:ph idx="1"/>
          </p:nvPr>
        </p:nvSpPr>
        <p:spPr>
          <a:xfrm>
            <a:off x="5146751" y="1218475"/>
            <a:ext cx="6080050" cy="4421051"/>
          </a:xfrm>
          <a:effectLst/>
        </p:spPr>
        <p:txBody>
          <a:bodyPr vert="horz" lIns="91440" tIns="45720" rIns="91440" bIns="45720" rtlCol="0">
            <a:normAutofit/>
          </a:bodyPr>
          <a:lstStyle/>
          <a:p>
            <a:pPr marL="0" indent="0">
              <a:buNone/>
            </a:pPr>
            <a:r>
              <a:rPr lang="en-GB" sz="1600">
                <a:ea typeface="+mn-lt"/>
                <a:cs typeface="+mn-lt"/>
              </a:rPr>
              <a:t>Lindsey Tartaglia (GTID: ltartaglia3) - Senior Analytics Consultant </a:t>
            </a:r>
          </a:p>
          <a:p>
            <a:pPr marL="0" indent="0">
              <a:buNone/>
            </a:pPr>
            <a:r>
              <a:rPr lang="en-GB" sz="1600">
                <a:ea typeface="+mn-lt"/>
                <a:cs typeface="+mn-lt"/>
              </a:rPr>
              <a:t>Kamil Zmijewski (GTID: kzmijewski3) - Research Scientist</a:t>
            </a:r>
          </a:p>
          <a:p>
            <a:pPr marL="0" indent="0">
              <a:buNone/>
            </a:pPr>
            <a:r>
              <a:rPr lang="en-GB" sz="1600">
                <a:ea typeface="+mn-lt"/>
                <a:cs typeface="+mn-lt"/>
              </a:rPr>
              <a:t>Shilpa G (GTID: sg306) - Machine Learning Engineer, Yelp</a:t>
            </a:r>
          </a:p>
          <a:p>
            <a:pPr marL="0" indent="0">
              <a:buNone/>
            </a:pPr>
            <a:r>
              <a:rPr lang="en-GB" sz="1600">
                <a:ea typeface="+mn-lt"/>
                <a:cs typeface="+mn-lt"/>
              </a:rPr>
              <a:t>Neema J </a:t>
            </a:r>
            <a:r>
              <a:rPr lang="en-GB" sz="1600" err="1">
                <a:ea typeface="+mn-lt"/>
                <a:cs typeface="+mn-lt"/>
              </a:rPr>
              <a:t>Kafwimi</a:t>
            </a:r>
            <a:r>
              <a:rPr lang="en-GB" sz="1600">
                <a:ea typeface="+mn-lt"/>
                <a:cs typeface="+mn-lt"/>
              </a:rPr>
              <a:t> (GITD: nkafwimi3) - Data Analyst, D-tree International </a:t>
            </a:r>
          </a:p>
          <a:p>
            <a:pPr marL="0" indent="0">
              <a:buNone/>
            </a:pPr>
            <a:r>
              <a:rPr lang="en-GB" sz="1600">
                <a:ea typeface="+mn-lt"/>
                <a:cs typeface="+mn-lt"/>
              </a:rPr>
              <a:t>Thomas Svennevik (GITD: tsvennevik3) - Data Scientist</a:t>
            </a:r>
          </a:p>
        </p:txBody>
      </p:sp>
      <p:pic>
        <p:nvPicPr>
          <p:cNvPr id="6" name="Audio 5">
            <a:hlinkClick r:id="" action="ppaction://media"/>
            <a:extLst>
              <a:ext uri="{FF2B5EF4-FFF2-40B4-BE49-F238E27FC236}">
                <a16:creationId xmlns:a16="http://schemas.microsoft.com/office/drawing/2014/main" id="{8F016FD0-D206-6D9A-F71D-FCA6F2419B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36181474"/>
      </p:ext>
    </p:extLst>
  </p:cSld>
  <p:clrMapOvr>
    <a:masterClrMapping/>
  </p:clrMapOvr>
  <mc:AlternateContent xmlns:mc="http://schemas.openxmlformats.org/markup-compatibility/2006" xmlns:p14="http://schemas.microsoft.com/office/powerpoint/2010/main">
    <mc:Choice Requires="p14">
      <p:transition spd="slow" p14:dur="2000" advTm="3936"/>
    </mc:Choice>
    <mc:Fallback xmlns="">
      <p:transition spd="slow" advTm="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CCB9EB-1749-2ADC-B41E-4D000F205CEA}"/>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Exploratory Data Analysis</a:t>
            </a:r>
          </a:p>
        </p:txBody>
      </p:sp>
      <p:pic>
        <p:nvPicPr>
          <p:cNvPr id="4" name="Picture 4" descr="Chart&#10;&#10;Description automatically generated">
            <a:extLst>
              <a:ext uri="{FF2B5EF4-FFF2-40B4-BE49-F238E27FC236}">
                <a16:creationId xmlns:a16="http://schemas.microsoft.com/office/drawing/2014/main" id="{6C2DB29F-DDBB-6CE7-23A0-CE71E1E03BF3}"/>
              </a:ext>
            </a:extLst>
          </p:cNvPr>
          <p:cNvPicPr>
            <a:picLocks noGrp="1" noChangeAspect="1"/>
          </p:cNvPicPr>
          <p:nvPr>
            <p:ph idx="1"/>
          </p:nvPr>
        </p:nvPicPr>
        <p:blipFill>
          <a:blip r:embed="rId3"/>
          <a:stretch>
            <a:fillRect/>
          </a:stretch>
        </p:blipFill>
        <p:spPr>
          <a:xfrm>
            <a:off x="643467" y="1595194"/>
            <a:ext cx="6268060" cy="3494442"/>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93559096"/>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9" name="Rounded Rectangle 16">
            <a:extLst>
              <a:ext uri="{FF2B5EF4-FFF2-40B4-BE49-F238E27FC236}">
                <a16:creationId xmlns:a16="http://schemas.microsoft.com/office/drawing/2014/main" id="{AF9B2B08-75D2-47EB-A5C0-986478393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458"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18">
            <a:extLst>
              <a:ext uri="{FF2B5EF4-FFF2-40B4-BE49-F238E27FC236}">
                <a16:creationId xmlns:a16="http://schemas.microsoft.com/office/drawing/2014/main" id="{7E25C7D9-6246-4DD6-8994-4BC3A9EE4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0932" y="643464"/>
            <a:ext cx="5365605" cy="3599352"/>
          </a:xfrm>
          <a:prstGeom prst="roundRect">
            <a:avLst>
              <a:gd name="adj" fmla="val 4219"/>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D16A414C-5E5E-4426-8403-003A08DA390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34" name="Freeform 9">
              <a:extLst>
                <a:ext uri="{FF2B5EF4-FFF2-40B4-BE49-F238E27FC236}">
                  <a16:creationId xmlns:a16="http://schemas.microsoft.com/office/drawing/2014/main" id="{94DB3BEE-6C96-46FB-8C15-8B113A650B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F40BAA06-E9BA-470B-A5C0-46A23420F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062096F8-9F75-4506-A42C-8867603F67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FCCB9EB-1749-2ADC-B41E-4D000F205CEA}"/>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Exploratory Data Analysis</a:t>
            </a:r>
          </a:p>
        </p:txBody>
      </p:sp>
      <p:pic>
        <p:nvPicPr>
          <p:cNvPr id="7" name="Picture 7" descr="Map&#10;&#10;Description automatically generated">
            <a:extLst>
              <a:ext uri="{FF2B5EF4-FFF2-40B4-BE49-F238E27FC236}">
                <a16:creationId xmlns:a16="http://schemas.microsoft.com/office/drawing/2014/main" id="{398465A0-261F-F4E2-D102-15C370845605}"/>
              </a:ext>
            </a:extLst>
          </p:cNvPr>
          <p:cNvPicPr>
            <a:picLocks noChangeAspect="1"/>
          </p:cNvPicPr>
          <p:nvPr/>
        </p:nvPicPr>
        <p:blipFill>
          <a:blip r:embed="rId2"/>
          <a:stretch>
            <a:fillRect/>
          </a:stretch>
        </p:blipFill>
        <p:spPr>
          <a:xfrm>
            <a:off x="793124" y="1020468"/>
            <a:ext cx="5044213" cy="2837369"/>
          </a:xfrm>
          <a:prstGeom prst="rect">
            <a:avLst/>
          </a:prstGeom>
        </p:spPr>
      </p:pic>
      <p:pic>
        <p:nvPicPr>
          <p:cNvPr id="6" name="Picture 6" descr="Graphical user interface, application, website&#10;&#10;Description automatically generated">
            <a:extLst>
              <a:ext uri="{FF2B5EF4-FFF2-40B4-BE49-F238E27FC236}">
                <a16:creationId xmlns:a16="http://schemas.microsoft.com/office/drawing/2014/main" id="{40F3B89C-9A73-00A3-D88D-C5442581689E}"/>
              </a:ext>
            </a:extLst>
          </p:cNvPr>
          <p:cNvPicPr>
            <a:picLocks noGrp="1" noChangeAspect="1"/>
          </p:cNvPicPr>
          <p:nvPr>
            <p:ph idx="1"/>
          </p:nvPr>
        </p:nvPicPr>
        <p:blipFill>
          <a:blip r:embed="rId3"/>
          <a:stretch>
            <a:fillRect/>
          </a:stretch>
        </p:blipFill>
        <p:spPr>
          <a:xfrm>
            <a:off x="6341627" y="1043371"/>
            <a:ext cx="5044213" cy="2799537"/>
          </a:xfrm>
          <a:prstGeom prst="rect">
            <a:avLst/>
          </a:prstGeom>
        </p:spPr>
      </p:pic>
    </p:spTree>
    <p:extLst>
      <p:ext uri="{BB962C8B-B14F-4D97-AF65-F5344CB8AC3E}">
        <p14:creationId xmlns:p14="http://schemas.microsoft.com/office/powerpoint/2010/main" val="4027133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088E7-707B-3889-88BE-0FD4B672A1AF}"/>
              </a:ext>
            </a:extLst>
          </p:cNvPr>
          <p:cNvSpPr>
            <a:spLocks noGrp="1"/>
          </p:cNvSpPr>
          <p:nvPr>
            <p:ph type="title"/>
          </p:nvPr>
        </p:nvSpPr>
        <p:spPr/>
        <p:txBody>
          <a:bodyPr/>
          <a:lstStyle/>
          <a:p>
            <a:r>
              <a:rPr lang="en-GB"/>
              <a:t>Key Insights – Descriptive Analytics</a:t>
            </a:r>
          </a:p>
        </p:txBody>
      </p:sp>
      <p:pic>
        <p:nvPicPr>
          <p:cNvPr id="4" name="Picture 4">
            <a:extLst>
              <a:ext uri="{FF2B5EF4-FFF2-40B4-BE49-F238E27FC236}">
                <a16:creationId xmlns:a16="http://schemas.microsoft.com/office/drawing/2014/main" id="{D720964E-F014-D9D2-EF3C-A14F58E8A784}"/>
              </a:ext>
            </a:extLst>
          </p:cNvPr>
          <p:cNvPicPr>
            <a:picLocks noGrp="1" noChangeAspect="1"/>
          </p:cNvPicPr>
          <p:nvPr>
            <p:ph idx="1"/>
          </p:nvPr>
        </p:nvPicPr>
        <p:blipFill>
          <a:blip r:embed="rId2"/>
          <a:stretch>
            <a:fillRect/>
          </a:stretch>
        </p:blipFill>
        <p:spPr>
          <a:xfrm>
            <a:off x="182501" y="2342037"/>
            <a:ext cx="11783862" cy="1096633"/>
          </a:xfrm>
        </p:spPr>
      </p:pic>
      <p:pic>
        <p:nvPicPr>
          <p:cNvPr id="6" name="Picture 6" descr="Chart, sunburst chart&#10;&#10;Description automatically generated">
            <a:extLst>
              <a:ext uri="{FF2B5EF4-FFF2-40B4-BE49-F238E27FC236}">
                <a16:creationId xmlns:a16="http://schemas.microsoft.com/office/drawing/2014/main" id="{174D1AB3-5AFE-7CE8-4D88-C0A2EBA04EB6}"/>
              </a:ext>
            </a:extLst>
          </p:cNvPr>
          <p:cNvPicPr>
            <a:picLocks noChangeAspect="1"/>
          </p:cNvPicPr>
          <p:nvPr/>
        </p:nvPicPr>
        <p:blipFill>
          <a:blip r:embed="rId3"/>
          <a:stretch>
            <a:fillRect/>
          </a:stretch>
        </p:blipFill>
        <p:spPr>
          <a:xfrm>
            <a:off x="4367192" y="3692185"/>
            <a:ext cx="3462068" cy="2708536"/>
          </a:xfrm>
          <a:prstGeom prst="rect">
            <a:avLst/>
          </a:prstGeom>
        </p:spPr>
      </p:pic>
      <p:pic>
        <p:nvPicPr>
          <p:cNvPr id="7" name="Picture 7" descr="Chart, pie chart, sunburst chart&#10;&#10;Description automatically generated">
            <a:extLst>
              <a:ext uri="{FF2B5EF4-FFF2-40B4-BE49-F238E27FC236}">
                <a16:creationId xmlns:a16="http://schemas.microsoft.com/office/drawing/2014/main" id="{6CB99981-1300-D392-C482-C6E317ADEAA9}"/>
              </a:ext>
            </a:extLst>
          </p:cNvPr>
          <p:cNvPicPr>
            <a:picLocks noChangeAspect="1"/>
          </p:cNvPicPr>
          <p:nvPr/>
        </p:nvPicPr>
        <p:blipFill>
          <a:blip r:embed="rId4"/>
          <a:stretch>
            <a:fillRect/>
          </a:stretch>
        </p:blipFill>
        <p:spPr>
          <a:xfrm>
            <a:off x="8067599" y="3686557"/>
            <a:ext cx="3893388" cy="2691036"/>
          </a:xfrm>
          <a:prstGeom prst="rect">
            <a:avLst/>
          </a:prstGeom>
        </p:spPr>
      </p:pic>
      <p:pic>
        <p:nvPicPr>
          <p:cNvPr id="8" name="Picture 8" descr="Chart, pie chart&#10;&#10;Description automatically generated">
            <a:extLst>
              <a:ext uri="{FF2B5EF4-FFF2-40B4-BE49-F238E27FC236}">
                <a16:creationId xmlns:a16="http://schemas.microsoft.com/office/drawing/2014/main" id="{EC3F479B-4153-8783-9B25-EC76D32F59C9}"/>
              </a:ext>
            </a:extLst>
          </p:cNvPr>
          <p:cNvPicPr>
            <a:picLocks noChangeAspect="1"/>
          </p:cNvPicPr>
          <p:nvPr/>
        </p:nvPicPr>
        <p:blipFill>
          <a:blip r:embed="rId5"/>
          <a:stretch>
            <a:fillRect/>
          </a:stretch>
        </p:blipFill>
        <p:spPr>
          <a:xfrm>
            <a:off x="249841" y="3687225"/>
            <a:ext cx="3879010" cy="2689698"/>
          </a:xfrm>
          <a:prstGeom prst="rect">
            <a:avLst/>
          </a:prstGeom>
        </p:spPr>
      </p:pic>
    </p:spTree>
    <p:extLst>
      <p:ext uri="{BB962C8B-B14F-4D97-AF65-F5344CB8AC3E}">
        <p14:creationId xmlns:p14="http://schemas.microsoft.com/office/powerpoint/2010/main" val="586398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180DE8A2-73B1-4AFE-8FB9-BE4B66F398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6">
            <a:extLst>
              <a:ext uri="{FF2B5EF4-FFF2-40B4-BE49-F238E27FC236}">
                <a16:creationId xmlns:a16="http://schemas.microsoft.com/office/drawing/2014/main" id="{E5ADB140-E61F-4DA4-A342-F5EF70772D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212121"/>
          </a:solid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8AE62A-F749-98EE-2F33-9E22FEC97BF4}"/>
              </a:ext>
            </a:extLst>
          </p:cNvPr>
          <p:cNvSpPr>
            <a:spLocks noGrp="1"/>
          </p:cNvSpPr>
          <p:nvPr>
            <p:ph type="title"/>
          </p:nvPr>
        </p:nvSpPr>
        <p:spPr>
          <a:xfrm>
            <a:off x="451514" y="394943"/>
            <a:ext cx="11288972" cy="816637"/>
          </a:xfrm>
          <a:effectLst/>
        </p:spPr>
        <p:txBody>
          <a:bodyPr vert="horz" lIns="91440" tIns="45720" rIns="91440" bIns="45720" rtlCol="0" anchor="b">
            <a:normAutofit/>
          </a:bodyPr>
          <a:lstStyle/>
          <a:p>
            <a:r>
              <a:rPr lang="en-US" sz="3200">
                <a:solidFill>
                  <a:srgbClr val="FFFFFF"/>
                </a:solidFill>
              </a:rPr>
              <a:t>Compensation Distribution</a:t>
            </a:r>
          </a:p>
        </p:txBody>
      </p:sp>
      <p:pic>
        <p:nvPicPr>
          <p:cNvPr id="4" name="Picture 4" descr="Chart, bar chart&#10;&#10;Description automatically generated">
            <a:extLst>
              <a:ext uri="{FF2B5EF4-FFF2-40B4-BE49-F238E27FC236}">
                <a16:creationId xmlns:a16="http://schemas.microsoft.com/office/drawing/2014/main" id="{C5E141B3-FFF6-206C-AB0E-2174D4E42B56}"/>
              </a:ext>
            </a:extLst>
          </p:cNvPr>
          <p:cNvPicPr>
            <a:picLocks noGrp="1" noChangeAspect="1"/>
          </p:cNvPicPr>
          <p:nvPr>
            <p:ph idx="1"/>
          </p:nvPr>
        </p:nvPicPr>
        <p:blipFill>
          <a:blip r:embed="rId2"/>
          <a:stretch>
            <a:fillRect/>
          </a:stretch>
        </p:blipFill>
        <p:spPr>
          <a:xfrm>
            <a:off x="451514" y="2349499"/>
            <a:ext cx="8985346" cy="431009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5891914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E889-6300-F76E-15B6-70E7A00A4950}"/>
              </a:ext>
            </a:extLst>
          </p:cNvPr>
          <p:cNvSpPr>
            <a:spLocks noGrp="1"/>
          </p:cNvSpPr>
          <p:nvPr>
            <p:ph type="title"/>
          </p:nvPr>
        </p:nvSpPr>
        <p:spPr/>
        <p:txBody>
          <a:bodyPr/>
          <a:lstStyle/>
          <a:p>
            <a:r>
              <a:rPr lang="en-GB"/>
              <a:t>Distribution of IT experience</a:t>
            </a:r>
          </a:p>
        </p:txBody>
      </p:sp>
      <p:pic>
        <p:nvPicPr>
          <p:cNvPr id="4" name="Picture 4" descr="Chart, bar chart&#10;&#10;Description automatically generated">
            <a:extLst>
              <a:ext uri="{FF2B5EF4-FFF2-40B4-BE49-F238E27FC236}">
                <a16:creationId xmlns:a16="http://schemas.microsoft.com/office/drawing/2014/main" id="{BF9E3A4D-FEA6-F322-678A-7C82B8A9978E}"/>
              </a:ext>
            </a:extLst>
          </p:cNvPr>
          <p:cNvPicPr>
            <a:picLocks noGrp="1" noChangeAspect="1"/>
          </p:cNvPicPr>
          <p:nvPr>
            <p:ph idx="1"/>
          </p:nvPr>
        </p:nvPicPr>
        <p:blipFill>
          <a:blip r:embed="rId2"/>
          <a:stretch>
            <a:fillRect/>
          </a:stretch>
        </p:blipFill>
        <p:spPr>
          <a:xfrm>
            <a:off x="986468" y="2768627"/>
            <a:ext cx="7458609" cy="3636511"/>
          </a:xfrm>
        </p:spPr>
      </p:pic>
    </p:spTree>
    <p:extLst>
      <p:ext uri="{BB962C8B-B14F-4D97-AF65-F5344CB8AC3E}">
        <p14:creationId xmlns:p14="http://schemas.microsoft.com/office/powerpoint/2010/main" val="200406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11114F18-D12D-43C6-895F-5BA92C290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26" name="Group 25">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0" y="4525094"/>
            <a:ext cx="12203151" cy="2344057"/>
            <a:chOff x="0" y="4525094"/>
            <a:chExt cx="12203151" cy="2344057"/>
          </a:xfrm>
        </p:grpSpPr>
        <p:sp>
          <p:nvSpPr>
            <p:cNvPr id="27"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863C9469-0A56-B4A6-C0D1-600B840E98EA}"/>
              </a:ext>
            </a:extLst>
          </p:cNvPr>
          <p:cNvSpPr>
            <a:spLocks noGrp="1"/>
          </p:cNvSpPr>
          <p:nvPr>
            <p:ph type="title"/>
          </p:nvPr>
        </p:nvSpPr>
        <p:spPr>
          <a:xfrm>
            <a:off x="810001" y="4817533"/>
            <a:ext cx="10572000" cy="779529"/>
          </a:xfrm>
        </p:spPr>
        <p:txBody>
          <a:bodyPr vert="horz" lIns="91440" tIns="45720" rIns="91440" bIns="45720" rtlCol="0" anchor="b">
            <a:normAutofit/>
          </a:bodyPr>
          <a:lstStyle/>
          <a:p>
            <a:r>
              <a:rPr lang="en-US"/>
              <a:t>Proficient Languages</a:t>
            </a:r>
          </a:p>
        </p:txBody>
      </p:sp>
      <p:pic>
        <p:nvPicPr>
          <p:cNvPr id="8" name="Picture 8" descr="Chart, bar chart&#10;&#10;Description automatically generated">
            <a:extLst>
              <a:ext uri="{FF2B5EF4-FFF2-40B4-BE49-F238E27FC236}">
                <a16:creationId xmlns:a16="http://schemas.microsoft.com/office/drawing/2014/main" id="{F62271B9-9FEE-32C9-1E59-84DF7BC3E901}"/>
              </a:ext>
            </a:extLst>
          </p:cNvPr>
          <p:cNvPicPr>
            <a:picLocks noGrp="1" noChangeAspect="1"/>
          </p:cNvPicPr>
          <p:nvPr>
            <p:ph idx="1"/>
          </p:nvPr>
        </p:nvPicPr>
        <p:blipFill>
          <a:blip r:embed="rId2"/>
          <a:stretch>
            <a:fillRect/>
          </a:stretch>
        </p:blipFill>
        <p:spPr>
          <a:xfrm>
            <a:off x="449520" y="310098"/>
            <a:ext cx="7382316" cy="3636511"/>
          </a:xfrm>
        </p:spPr>
      </p:pic>
    </p:spTree>
    <p:extLst>
      <p:ext uri="{BB962C8B-B14F-4D97-AF65-F5344CB8AC3E}">
        <p14:creationId xmlns:p14="http://schemas.microsoft.com/office/powerpoint/2010/main" val="2054643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79277119-B941-4A45-9322-FA2BC135DE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23">
            <a:extLst>
              <a:ext uri="{FF2B5EF4-FFF2-40B4-BE49-F238E27FC236}">
                <a16:creationId xmlns:a16="http://schemas.microsoft.com/office/drawing/2014/main" id="{DFDB457D-F372-428B-A10D-41080EF93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51FAB7-6750-6DF1-0047-C652DF06156C}"/>
              </a:ext>
            </a:extLst>
          </p:cNvPr>
          <p:cNvSpPr>
            <a:spLocks noGrp="1"/>
          </p:cNvSpPr>
          <p:nvPr>
            <p:ph type="title"/>
          </p:nvPr>
        </p:nvSpPr>
        <p:spPr>
          <a:xfrm>
            <a:off x="8134349" y="1819275"/>
            <a:ext cx="3606137" cy="4222087"/>
          </a:xfrm>
        </p:spPr>
        <p:txBody>
          <a:bodyPr vert="horz" lIns="91440" tIns="45720" rIns="91440" bIns="45720" rtlCol="0" anchor="t">
            <a:normAutofit/>
          </a:bodyPr>
          <a:lstStyle/>
          <a:p>
            <a:r>
              <a:rPr lang="en-US" sz="4400"/>
              <a:t>Distribution of Job Satisfaction</a:t>
            </a:r>
          </a:p>
        </p:txBody>
      </p:sp>
      <p:pic>
        <p:nvPicPr>
          <p:cNvPr id="4" name="Picture 4" descr="Chart, line chart&#10;&#10;Description automatically generated">
            <a:extLst>
              <a:ext uri="{FF2B5EF4-FFF2-40B4-BE49-F238E27FC236}">
                <a16:creationId xmlns:a16="http://schemas.microsoft.com/office/drawing/2014/main" id="{045DD43F-006A-4027-14F3-EEBE6A3E3A4C}"/>
              </a:ext>
            </a:extLst>
          </p:cNvPr>
          <p:cNvPicPr>
            <a:picLocks noGrp="1" noChangeAspect="1"/>
          </p:cNvPicPr>
          <p:nvPr>
            <p:ph idx="1"/>
          </p:nvPr>
        </p:nvPicPr>
        <p:blipFill>
          <a:blip r:embed="rId3"/>
          <a:stretch>
            <a:fillRect/>
          </a:stretch>
        </p:blipFill>
        <p:spPr>
          <a:xfrm>
            <a:off x="643467" y="1830245"/>
            <a:ext cx="6268060" cy="3024339"/>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425755553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2EEB-CE27-0BDF-1AD7-098572B5A312}"/>
              </a:ext>
            </a:extLst>
          </p:cNvPr>
          <p:cNvSpPr>
            <a:spLocks noGrp="1"/>
          </p:cNvSpPr>
          <p:nvPr>
            <p:ph type="title"/>
          </p:nvPr>
        </p:nvSpPr>
        <p:spPr/>
        <p:txBody>
          <a:bodyPr/>
          <a:lstStyle/>
          <a:p>
            <a:r>
              <a:rPr lang="en-GB"/>
              <a:t>Modelling Overview</a:t>
            </a:r>
            <a:endParaRPr lang="en-US"/>
          </a:p>
        </p:txBody>
      </p:sp>
      <p:sp>
        <p:nvSpPr>
          <p:cNvPr id="3" name="Text Placeholder 2">
            <a:extLst>
              <a:ext uri="{FF2B5EF4-FFF2-40B4-BE49-F238E27FC236}">
                <a16:creationId xmlns:a16="http://schemas.microsoft.com/office/drawing/2014/main" id="{C7D769BD-7A7B-368E-E6BA-50A64A40583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75526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5">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87707D7-FA96-EF18-FE27-13F60024DD63}"/>
              </a:ext>
            </a:extLst>
          </p:cNvPr>
          <p:cNvSpPr>
            <a:spLocks noGrp="1"/>
          </p:cNvSpPr>
          <p:nvPr>
            <p:ph type="title"/>
          </p:nvPr>
        </p:nvSpPr>
        <p:spPr>
          <a:xfrm>
            <a:off x="224811" y="1845436"/>
            <a:ext cx="4002707" cy="958773"/>
          </a:xfrm>
        </p:spPr>
        <p:txBody>
          <a:bodyPr anchor="t">
            <a:normAutofit/>
          </a:bodyPr>
          <a:lstStyle/>
          <a:p>
            <a:r>
              <a:rPr lang="en-GB" sz="4400">
                <a:cs typeface="Calibri Light"/>
              </a:rPr>
              <a:t>Models in Use</a:t>
            </a:r>
          </a:p>
        </p:txBody>
      </p:sp>
      <p:graphicFrame>
        <p:nvGraphicFramePr>
          <p:cNvPr id="5" name="Content Placeholder 2">
            <a:extLst>
              <a:ext uri="{FF2B5EF4-FFF2-40B4-BE49-F238E27FC236}">
                <a16:creationId xmlns:a16="http://schemas.microsoft.com/office/drawing/2014/main" id="{D63BCA29-480C-8B81-7A9A-22C70BC45E11}"/>
              </a:ext>
            </a:extLst>
          </p:cNvPr>
          <p:cNvGraphicFramePr>
            <a:graphicFrameLocks noGrp="1"/>
          </p:cNvGraphicFramePr>
          <p:nvPr>
            <p:ph idx="1"/>
            <p:extLst>
              <p:ext uri="{D42A27DB-BD31-4B8C-83A1-F6EECF244321}">
                <p14:modId xmlns:p14="http://schemas.microsoft.com/office/powerpoint/2010/main" val="4234546900"/>
              </p:ext>
            </p:extLst>
          </p:nvPr>
        </p:nvGraphicFramePr>
        <p:xfrm>
          <a:off x="5508820" y="965200"/>
          <a:ext cx="5728344" cy="49029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Audio 3">
            <a:hlinkClick r:id="" action="ppaction://media"/>
            <a:extLst>
              <a:ext uri="{FF2B5EF4-FFF2-40B4-BE49-F238E27FC236}">
                <a16:creationId xmlns:a16="http://schemas.microsoft.com/office/drawing/2014/main" id="{DF4D8F66-D956-6D54-E2C3-8F0B763908CB}"/>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554476004"/>
      </p:ext>
    </p:extLst>
  </p:cSld>
  <p:clrMapOvr>
    <a:masterClrMapping/>
  </p:clrMapOvr>
  <mc:AlternateContent xmlns:mc="http://schemas.openxmlformats.org/markup-compatibility/2006" xmlns:p14="http://schemas.microsoft.com/office/powerpoint/2010/main">
    <mc:Choice Requires="p14">
      <p:transition spd="slow" p14:dur="2000" advTm="26317"/>
    </mc:Choice>
    <mc:Fallback xmlns="">
      <p:transition spd="slow" advTm="2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D70A-3D87-782B-6CD9-08ADA991750F}"/>
              </a:ext>
            </a:extLst>
          </p:cNvPr>
          <p:cNvSpPr>
            <a:spLocks noGrp="1"/>
          </p:cNvSpPr>
          <p:nvPr>
            <p:ph type="title"/>
          </p:nvPr>
        </p:nvSpPr>
        <p:spPr/>
        <p:txBody>
          <a:bodyPr/>
          <a:lstStyle/>
          <a:p>
            <a:r>
              <a:rPr lang="en-GB"/>
              <a:t>Modelling Overview</a:t>
            </a:r>
            <a:endParaRPr lang="en-US" err="1"/>
          </a:p>
        </p:txBody>
      </p:sp>
      <p:sp>
        <p:nvSpPr>
          <p:cNvPr id="3" name="Content Placeholder 2">
            <a:extLst>
              <a:ext uri="{FF2B5EF4-FFF2-40B4-BE49-F238E27FC236}">
                <a16:creationId xmlns:a16="http://schemas.microsoft.com/office/drawing/2014/main" id="{FA6A507E-DD9E-ECDD-D838-631195C0E358}"/>
              </a:ext>
            </a:extLst>
          </p:cNvPr>
          <p:cNvSpPr>
            <a:spLocks noGrp="1"/>
          </p:cNvSpPr>
          <p:nvPr>
            <p:ph idx="1"/>
          </p:nvPr>
        </p:nvSpPr>
        <p:spPr>
          <a:xfrm>
            <a:off x="806012" y="3729992"/>
            <a:ext cx="9576913" cy="2291031"/>
          </a:xfrm>
        </p:spPr>
        <p:txBody>
          <a:bodyPr vert="horz" lIns="91440" tIns="45720" rIns="91440" bIns="45720" rtlCol="0" anchor="ctr">
            <a:noAutofit/>
          </a:bodyPr>
          <a:lstStyle/>
          <a:p>
            <a:r>
              <a:rPr lang="en-GB" sz="1600"/>
              <a:t>Salary variable was treated as categorical or continuous (consecutive integers for ordered salary categories).</a:t>
            </a:r>
            <a:endParaRPr lang="en-US"/>
          </a:p>
          <a:p>
            <a:pPr marL="0" indent="0">
              <a:buNone/>
            </a:pPr>
            <a:r>
              <a:rPr lang="en-GB" sz="1600"/>
              <a:t>Hyper-parameter optimization:</a:t>
            </a:r>
            <a:endParaRPr lang="en-US"/>
          </a:p>
          <a:p>
            <a:pPr lvl="1"/>
            <a:r>
              <a:rPr lang="en-GB"/>
              <a:t>For ensemble models:</a:t>
            </a:r>
          </a:p>
          <a:p>
            <a:pPr lvl="2"/>
            <a:r>
              <a:rPr lang="en-GB" sz="1600">
                <a:ea typeface="+mn-lt"/>
                <a:cs typeface="+mn-lt"/>
              </a:rPr>
              <a:t>Parameters controlling tree complexity: maximum tree depth, number of leaves and minimum data in a child leaf.</a:t>
            </a:r>
            <a:endParaRPr lang="en-GB" sz="1600"/>
          </a:p>
          <a:p>
            <a:pPr lvl="2"/>
            <a:r>
              <a:rPr lang="en-GB" sz="1600"/>
              <a:t>Bagging fraction.</a:t>
            </a:r>
            <a:endParaRPr lang="en-GB"/>
          </a:p>
          <a:p>
            <a:pPr lvl="2"/>
            <a:r>
              <a:rPr lang="en-GB" sz="1600"/>
              <a:t>Number of features at branching step (RFs).</a:t>
            </a:r>
          </a:p>
          <a:p>
            <a:pPr lvl="2"/>
            <a:r>
              <a:rPr lang="en-GB" sz="1600"/>
              <a:t>Boosting learning rate, regularization (LGBM).</a:t>
            </a:r>
          </a:p>
          <a:p>
            <a:pPr lvl="1"/>
            <a:r>
              <a:rPr lang="en-GB"/>
              <a:t>Multinomial logistic regression – regularization</a:t>
            </a:r>
            <a:r>
              <a:rPr lang="en-GB">
                <a:ea typeface="+mn-lt"/>
                <a:cs typeface="+mn-lt"/>
              </a:rPr>
              <a:t> (generalization/complexity trade-off).</a:t>
            </a:r>
          </a:p>
          <a:p>
            <a:r>
              <a:rPr lang="en-GB" sz="1600"/>
              <a:t>Model performance was evaluated mainly with the kappa metric in cross-validation and validation on test set.</a:t>
            </a:r>
          </a:p>
          <a:p>
            <a:pPr lvl="1"/>
            <a:r>
              <a:rPr lang="en-GB"/>
              <a:t>Other evaluation metrics were also applied, e.g. accuracy, confusion matrix, ROC curves.</a:t>
            </a:r>
          </a:p>
          <a:p>
            <a:endParaRPr lang="en-GB" sz="1400"/>
          </a:p>
          <a:p>
            <a:pPr marL="0" indent="0">
              <a:buNone/>
            </a:pPr>
            <a:endParaRPr lang="en-GB"/>
          </a:p>
          <a:p>
            <a:endParaRPr lang="en-GB"/>
          </a:p>
        </p:txBody>
      </p:sp>
      <p:pic>
        <p:nvPicPr>
          <p:cNvPr id="7" name="Audio 6">
            <a:hlinkClick r:id="" action="ppaction://media"/>
            <a:extLst>
              <a:ext uri="{FF2B5EF4-FFF2-40B4-BE49-F238E27FC236}">
                <a16:creationId xmlns:a16="http://schemas.microsoft.com/office/drawing/2014/main" id="{30A646B1-9557-A836-4BBA-E024FE0726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95255" y="6248160"/>
            <a:ext cx="609600" cy="609600"/>
          </a:xfrm>
          <a:prstGeom prst="rect">
            <a:avLst/>
          </a:prstGeom>
        </p:spPr>
      </p:pic>
    </p:spTree>
    <p:extLst>
      <p:ext uri="{BB962C8B-B14F-4D97-AF65-F5344CB8AC3E}">
        <p14:creationId xmlns:p14="http://schemas.microsoft.com/office/powerpoint/2010/main" val="1657904879"/>
      </p:ext>
    </p:extLst>
  </p:cSld>
  <p:clrMapOvr>
    <a:masterClrMapping/>
  </p:clrMapOvr>
  <mc:AlternateContent xmlns:mc="http://schemas.openxmlformats.org/markup-compatibility/2006" xmlns:p14="http://schemas.microsoft.com/office/powerpoint/2010/main">
    <mc:Choice Requires="p14">
      <p:transition spd="slow" p14:dur="2000" advTm="51835"/>
    </mc:Choice>
    <mc:Fallback xmlns="">
      <p:transition spd="slow" advTm="51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08733-EAD8-6427-6CF8-F2C1FA488C80}"/>
              </a:ext>
            </a:extLst>
          </p:cNvPr>
          <p:cNvSpPr>
            <a:spLocks noGrp="1"/>
          </p:cNvSpPr>
          <p:nvPr>
            <p:ph type="title"/>
          </p:nvPr>
        </p:nvSpPr>
        <p:spPr>
          <a:xfrm>
            <a:off x="810000" y="447188"/>
            <a:ext cx="10571998" cy="970450"/>
          </a:xfrm>
          <a:effectLst/>
        </p:spPr>
        <p:txBody>
          <a:bodyPr anchor="ctr">
            <a:normAutofit/>
          </a:bodyPr>
          <a:lstStyle/>
          <a:p>
            <a:pPr algn="ctr"/>
            <a:r>
              <a:rPr lang="en-GB" sz="2800">
                <a:solidFill>
                  <a:schemeClr val="tx1"/>
                </a:solidFill>
                <a:cs typeface="Calibri Light"/>
              </a:rPr>
              <a:t>Problem Statement</a:t>
            </a:r>
            <a:endParaRPr lang="en-GB" sz="2800">
              <a:solidFill>
                <a:schemeClr val="tx1"/>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9C94975-25D0-A9D0-3FE2-ABE298278668}"/>
              </a:ext>
            </a:extLst>
          </p:cNvPr>
          <p:cNvSpPr>
            <a:spLocks noGrp="1"/>
          </p:cNvSpPr>
          <p:nvPr>
            <p:ph idx="1"/>
          </p:nvPr>
        </p:nvSpPr>
        <p:spPr>
          <a:xfrm>
            <a:off x="1115732" y="2222287"/>
            <a:ext cx="9966953" cy="3636511"/>
          </a:xfrm>
          <a:effectLst/>
        </p:spPr>
        <p:txBody>
          <a:bodyPr vert="horz" lIns="91440" tIns="45720" rIns="91440" bIns="45720" rtlCol="0">
            <a:normAutofit/>
          </a:bodyPr>
          <a:lstStyle/>
          <a:p>
            <a:pPr marL="0" indent="0" algn="ctr">
              <a:buNone/>
            </a:pPr>
            <a:r>
              <a:rPr lang="en-US">
                <a:ea typeface="+mn-lt"/>
                <a:cs typeface="+mn-lt"/>
              </a:rPr>
              <a:t>We are a team of independent consultants seeking to find the drivers of salary differences for employees in IT development. We want to be able to make prediction models to estimate compensation for a particular skill combination, while also controlling for other relevant factors like country GDP, age, and experience.</a:t>
            </a:r>
            <a:endParaRPr lang="en-US"/>
          </a:p>
          <a:p>
            <a:pPr marL="0" indent="0" algn="ctr">
              <a:buNone/>
            </a:pPr>
            <a:br>
              <a:rPr lang="en-US"/>
            </a:br>
            <a:endParaRPr lang="en-US"/>
          </a:p>
        </p:txBody>
      </p:sp>
      <p:pic>
        <p:nvPicPr>
          <p:cNvPr id="4" name="Audio 3">
            <a:hlinkClick r:id="" action="ppaction://media"/>
            <a:extLst>
              <a:ext uri="{FF2B5EF4-FFF2-40B4-BE49-F238E27FC236}">
                <a16:creationId xmlns:a16="http://schemas.microsoft.com/office/drawing/2014/main" id="{7B657CC9-CAB8-A902-9519-370207433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85974405"/>
      </p:ext>
    </p:extLst>
  </p:cSld>
  <p:clrMapOvr>
    <a:masterClrMapping/>
  </p:clrMapOvr>
  <mc:AlternateContent xmlns:mc="http://schemas.openxmlformats.org/markup-compatibility/2006" xmlns:p14="http://schemas.microsoft.com/office/powerpoint/2010/main">
    <mc:Choice Requires="p14">
      <p:transition spd="slow" p14:dur="2000" advTm="24757"/>
    </mc:Choice>
    <mc:Fallback xmlns="">
      <p:transition spd="slow" advTm="24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58D70A-3D87-782B-6CD9-08ADA991750F}"/>
              </a:ext>
            </a:extLst>
          </p:cNvPr>
          <p:cNvSpPr>
            <a:spLocks noGrp="1"/>
          </p:cNvSpPr>
          <p:nvPr>
            <p:ph type="title"/>
          </p:nvPr>
        </p:nvSpPr>
        <p:spPr>
          <a:xfrm>
            <a:off x="6935703" y="83390"/>
            <a:ext cx="5243510" cy="1332688"/>
          </a:xfrm>
        </p:spPr>
        <p:txBody>
          <a:bodyPr anchor="b">
            <a:normAutofit/>
          </a:bodyPr>
          <a:lstStyle/>
          <a:p>
            <a:pPr algn="ctr"/>
            <a:r>
              <a:rPr lang="en-GB" sz="3200">
                <a:solidFill>
                  <a:schemeClr val="tx1"/>
                </a:solidFill>
              </a:rPr>
              <a:t>Modelling – Results</a:t>
            </a:r>
            <a:endParaRPr lang="en-US" sz="3200">
              <a:solidFill>
                <a:schemeClr val="tx1"/>
              </a:solidFill>
            </a:endParaRPr>
          </a:p>
        </p:txBody>
      </p:sp>
      <p:sp>
        <p:nvSpPr>
          <p:cNvPr id="3" name="Content Placeholder 2">
            <a:extLst>
              <a:ext uri="{FF2B5EF4-FFF2-40B4-BE49-F238E27FC236}">
                <a16:creationId xmlns:a16="http://schemas.microsoft.com/office/drawing/2014/main" id="{FA6A507E-DD9E-ECDD-D838-631195C0E358}"/>
              </a:ext>
            </a:extLst>
          </p:cNvPr>
          <p:cNvSpPr>
            <a:spLocks noGrp="1"/>
          </p:cNvSpPr>
          <p:nvPr>
            <p:ph idx="1"/>
          </p:nvPr>
        </p:nvSpPr>
        <p:spPr>
          <a:xfrm>
            <a:off x="235854" y="1931495"/>
            <a:ext cx="4150831" cy="3994848"/>
          </a:xfrm>
        </p:spPr>
        <p:txBody>
          <a:bodyPr vert="horz" lIns="91440" tIns="45720" rIns="91440" bIns="45720" rtlCol="0" anchor="ctr">
            <a:noAutofit/>
          </a:bodyPr>
          <a:lstStyle/>
          <a:p>
            <a:pPr>
              <a:lnSpc>
                <a:spcPct val="90000"/>
              </a:lnSpc>
            </a:pPr>
            <a:r>
              <a:rPr lang="en-GB" sz="1600">
                <a:solidFill>
                  <a:srgbClr val="FFFFFF"/>
                </a:solidFill>
              </a:rPr>
              <a:t>Typical range of kappa metric: 0 (random assignment) - 1 (perfect assignment).</a:t>
            </a:r>
            <a:endParaRPr lang="en-US" sz="1600">
              <a:solidFill>
                <a:srgbClr val="FFFFFF"/>
              </a:solidFill>
            </a:endParaRPr>
          </a:p>
          <a:p>
            <a:pPr>
              <a:lnSpc>
                <a:spcPct val="90000"/>
              </a:lnSpc>
            </a:pPr>
            <a:r>
              <a:rPr lang="en-GB" sz="1600">
                <a:solidFill>
                  <a:srgbClr val="FFFFFF"/>
                </a:solidFill>
                <a:ea typeface="+mn-lt"/>
                <a:cs typeface="+mn-lt"/>
              </a:rPr>
              <a:t>Random forest regressor achieved the highest kappa scores at </a:t>
            </a:r>
            <a:r>
              <a:rPr lang="en-GB" sz="1600" dirty="0">
                <a:solidFill>
                  <a:srgbClr val="FFFFFF"/>
                </a:solidFill>
                <a:ea typeface="+mn-lt"/>
                <a:cs typeface="+mn-lt"/>
              </a:rPr>
              <a:t>0.713 (CV) and 0.717 (test set).</a:t>
            </a:r>
            <a:endParaRPr lang="en-GB" sz="1600">
              <a:solidFill>
                <a:srgbClr val="FFFFFF"/>
              </a:solidFill>
            </a:endParaRPr>
          </a:p>
          <a:p>
            <a:pPr>
              <a:lnSpc>
                <a:spcPct val="90000"/>
              </a:lnSpc>
            </a:pPr>
            <a:r>
              <a:rPr lang="en-GB" sz="1600">
                <a:solidFill>
                  <a:srgbClr val="FFFFFF"/>
                </a:solidFill>
              </a:rPr>
              <a:t>Overall, </a:t>
            </a:r>
            <a:r>
              <a:rPr lang="en-GB" sz="1600">
                <a:solidFill>
                  <a:srgbClr val="FFFFFF"/>
                </a:solidFill>
                <a:ea typeface="+mn-lt"/>
                <a:cs typeface="+mn-lt"/>
              </a:rPr>
              <a:t>random forest and LGBM had similar performance. </a:t>
            </a:r>
          </a:p>
          <a:p>
            <a:pPr>
              <a:lnSpc>
                <a:spcPct val="90000"/>
              </a:lnSpc>
            </a:pPr>
            <a:r>
              <a:rPr lang="en-GB" sz="1600">
                <a:solidFill>
                  <a:srgbClr val="FFFFFF"/>
                </a:solidFill>
              </a:rPr>
              <a:t>Test set Kappa metric for multinomial logistic regression was </a:t>
            </a:r>
            <a:r>
              <a:rPr lang="en-GB" sz="1600" dirty="0">
                <a:solidFill>
                  <a:srgbClr val="FFFFFF"/>
                </a:solidFill>
              </a:rPr>
              <a:t>0.382</a:t>
            </a:r>
            <a:r>
              <a:rPr lang="en-GB" sz="1600">
                <a:solidFill>
                  <a:srgbClr val="FFFFFF"/>
                </a:solidFill>
              </a:rPr>
              <a:t>.</a:t>
            </a:r>
          </a:p>
          <a:p>
            <a:pPr>
              <a:lnSpc>
                <a:spcPct val="90000"/>
              </a:lnSpc>
            </a:pPr>
            <a:r>
              <a:rPr lang="en-GB" sz="1600">
                <a:solidFill>
                  <a:srgbClr val="FFFFFF"/>
                </a:solidFill>
                <a:ea typeface="+mn-lt"/>
                <a:cs typeface="+mn-lt"/>
              </a:rPr>
              <a:t>Overall, regressors tend to have better performance than classification models: </a:t>
            </a:r>
            <a:endParaRPr lang="en-GB" sz="1600">
              <a:solidFill>
                <a:srgbClr val="FFFFFF"/>
              </a:solidFill>
            </a:endParaRPr>
          </a:p>
          <a:p>
            <a:pPr lvl="1">
              <a:lnSpc>
                <a:spcPct val="90000"/>
              </a:lnSpc>
            </a:pPr>
            <a:r>
              <a:rPr lang="en-GB">
                <a:solidFill>
                  <a:srgbClr val="FFFFFF"/>
                </a:solidFill>
                <a:ea typeface="+mn-lt"/>
                <a:cs typeface="+mn-lt"/>
              </a:rPr>
              <a:t>For LGBM, the regressor is marginally better (kappa difference of </a:t>
            </a:r>
            <a:r>
              <a:rPr lang="en-GB" dirty="0">
                <a:solidFill>
                  <a:srgbClr val="FFFFFF"/>
                </a:solidFill>
                <a:ea typeface="+mn-lt"/>
                <a:cs typeface="+mn-lt"/>
              </a:rPr>
              <a:t>0.077</a:t>
            </a:r>
            <a:r>
              <a:rPr lang="en-GB">
                <a:solidFill>
                  <a:srgbClr val="FFFFFF"/>
                </a:solidFill>
                <a:ea typeface="+mn-lt"/>
                <a:cs typeface="+mn-lt"/>
              </a:rPr>
              <a:t>).</a:t>
            </a:r>
            <a:endParaRPr lang="en-GB">
              <a:solidFill>
                <a:srgbClr val="FFFFFF"/>
              </a:solidFill>
            </a:endParaRPr>
          </a:p>
          <a:p>
            <a:pPr lvl="1">
              <a:lnSpc>
                <a:spcPct val="90000"/>
              </a:lnSpc>
            </a:pPr>
            <a:r>
              <a:rPr lang="en-GB">
                <a:solidFill>
                  <a:srgbClr val="FFFFFF"/>
                </a:solidFill>
                <a:ea typeface="+mn-lt"/>
                <a:cs typeface="+mn-lt"/>
              </a:rPr>
              <a:t>In the case of RFs the difference is </a:t>
            </a:r>
            <a:r>
              <a:rPr lang="en-GB" dirty="0">
                <a:solidFill>
                  <a:srgbClr val="FFFFFF"/>
                </a:solidFill>
                <a:ea typeface="+mn-lt"/>
                <a:cs typeface="+mn-lt"/>
              </a:rPr>
              <a:t>~0.152 </a:t>
            </a:r>
            <a:r>
              <a:rPr lang="en-GB">
                <a:solidFill>
                  <a:srgbClr val="FFFFFF"/>
                </a:solidFill>
                <a:ea typeface="+mn-lt"/>
                <a:cs typeface="+mn-lt"/>
              </a:rPr>
              <a:t>higher.</a:t>
            </a:r>
            <a:endParaRPr lang="en-GB">
              <a:solidFill>
                <a:srgbClr val="FFFFFF"/>
              </a:solidFill>
            </a:endParaRPr>
          </a:p>
          <a:p>
            <a:pPr>
              <a:lnSpc>
                <a:spcPct val="90000"/>
              </a:lnSpc>
            </a:pPr>
            <a:r>
              <a:rPr lang="en-GB" sz="1600">
                <a:solidFill>
                  <a:srgbClr val="FFFFFF"/>
                </a:solidFill>
              </a:rPr>
              <a:t>Variable importance measures for ensemble models indicate a strong influence of GDP, followed by factors related to e.g. IT experience and job satisfaction.</a:t>
            </a:r>
          </a:p>
          <a:p>
            <a:pPr>
              <a:lnSpc>
                <a:spcPct val="90000"/>
              </a:lnSpc>
            </a:pPr>
            <a:endParaRPr lang="en-GB" sz="1100">
              <a:solidFill>
                <a:srgbClr val="FFFFFF"/>
              </a:solidFill>
            </a:endParaRPr>
          </a:p>
          <a:p>
            <a:pPr marL="0" indent="0">
              <a:lnSpc>
                <a:spcPct val="90000"/>
              </a:lnSpc>
              <a:buNone/>
            </a:pPr>
            <a:endParaRPr lang="en-GB" sz="1100">
              <a:solidFill>
                <a:srgbClr val="FFFFFF"/>
              </a:solidFill>
            </a:endParaRPr>
          </a:p>
          <a:p>
            <a:pPr>
              <a:lnSpc>
                <a:spcPct val="90000"/>
              </a:lnSpc>
            </a:pPr>
            <a:endParaRPr lang="en-GB" sz="1100">
              <a:solidFill>
                <a:srgbClr val="FFFFFF"/>
              </a:solidFill>
            </a:endParaRPr>
          </a:p>
        </p:txBody>
      </p:sp>
      <p:pic>
        <p:nvPicPr>
          <p:cNvPr id="15" name="Audio 14">
            <a:hlinkClick r:id="" action="ppaction://media"/>
            <a:extLst>
              <a:ext uri="{FF2B5EF4-FFF2-40B4-BE49-F238E27FC236}">
                <a16:creationId xmlns:a16="http://schemas.microsoft.com/office/drawing/2014/main" id="{E0C7DE64-39BD-7A5D-C5D4-EE97DA3897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6" name="Graphic 5">
            <a:extLst>
              <a:ext uri="{FF2B5EF4-FFF2-40B4-BE49-F238E27FC236}">
                <a16:creationId xmlns:a16="http://schemas.microsoft.com/office/drawing/2014/main" id="{C0AB3A46-2D8C-3C6D-6DB3-DEC6A52183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46700" y="1768476"/>
            <a:ext cx="6324600" cy="3524250"/>
          </a:xfrm>
          <a:prstGeom prst="rect">
            <a:avLst/>
          </a:prstGeom>
        </p:spPr>
      </p:pic>
    </p:spTree>
    <p:extLst>
      <p:ext uri="{BB962C8B-B14F-4D97-AF65-F5344CB8AC3E}">
        <p14:creationId xmlns:p14="http://schemas.microsoft.com/office/powerpoint/2010/main" val="2903398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403"/>
    </mc:Choice>
    <mc:Fallback xmlns="">
      <p:transition spd="slow" advTm="38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6AF842B-2007-9984-296E-801E26FB4AF3}"/>
              </a:ext>
            </a:extLst>
          </p:cNvPr>
          <p:cNvSpPr>
            <a:spLocks noGrp="1"/>
          </p:cNvSpPr>
          <p:nvPr>
            <p:ph type="title"/>
          </p:nvPr>
        </p:nvSpPr>
        <p:spPr>
          <a:xfrm>
            <a:off x="810000" y="447188"/>
            <a:ext cx="10571998" cy="970450"/>
          </a:xfrm>
        </p:spPr>
        <p:txBody>
          <a:bodyPr>
            <a:normAutofit/>
          </a:bodyPr>
          <a:lstStyle/>
          <a:p>
            <a:r>
              <a:rPr lang="en-GB" sz="3700">
                <a:cs typeface="Calibri Light"/>
              </a:rPr>
              <a:t>Logistic Regression Baseline Results</a:t>
            </a:r>
          </a:p>
        </p:txBody>
      </p:sp>
      <p:pic>
        <p:nvPicPr>
          <p:cNvPr id="13" name="Picture 13">
            <a:extLst>
              <a:ext uri="{FF2B5EF4-FFF2-40B4-BE49-F238E27FC236}">
                <a16:creationId xmlns:a16="http://schemas.microsoft.com/office/drawing/2014/main" id="{992C6BF7-8372-D8D3-EC32-43085B0CD264}"/>
              </a:ext>
            </a:extLst>
          </p:cNvPr>
          <p:cNvPicPr>
            <a:picLocks noGrp="1" noChangeAspect="1"/>
          </p:cNvPicPr>
          <p:nvPr>
            <p:ph idx="1"/>
          </p:nvPr>
        </p:nvPicPr>
        <p:blipFill>
          <a:blip r:embed="rId3"/>
          <a:stretch>
            <a:fillRect/>
          </a:stretch>
        </p:blipFill>
        <p:spPr>
          <a:xfrm>
            <a:off x="177028" y="2529896"/>
            <a:ext cx="8128204" cy="3853477"/>
          </a:xfrm>
        </p:spPr>
      </p:pic>
      <p:graphicFrame>
        <p:nvGraphicFramePr>
          <p:cNvPr id="14" name="Table 14">
            <a:extLst>
              <a:ext uri="{FF2B5EF4-FFF2-40B4-BE49-F238E27FC236}">
                <a16:creationId xmlns:a16="http://schemas.microsoft.com/office/drawing/2014/main" id="{2E2CB82F-8383-61F1-B450-B860072F93E4}"/>
              </a:ext>
            </a:extLst>
          </p:cNvPr>
          <p:cNvGraphicFramePr>
            <a:graphicFrameLocks noGrp="1"/>
          </p:cNvGraphicFramePr>
          <p:nvPr>
            <p:extLst>
              <p:ext uri="{D42A27DB-BD31-4B8C-83A1-F6EECF244321}">
                <p14:modId xmlns:p14="http://schemas.microsoft.com/office/powerpoint/2010/main" val="3157544291"/>
              </p:ext>
            </p:extLst>
          </p:nvPr>
        </p:nvGraphicFramePr>
        <p:xfrm>
          <a:off x="8869680" y="2005745"/>
          <a:ext cx="2714314" cy="4671651"/>
        </p:xfrm>
        <a:graphic>
          <a:graphicData uri="http://schemas.openxmlformats.org/drawingml/2006/table">
            <a:tbl>
              <a:tblPr firstRow="1" bandRow="1">
                <a:tableStyleId>{5C22544A-7EE6-4342-B048-85BDC9FD1C3A}</a:tableStyleId>
              </a:tblPr>
              <a:tblGrid>
                <a:gridCol w="1357157">
                  <a:extLst>
                    <a:ext uri="{9D8B030D-6E8A-4147-A177-3AD203B41FA5}">
                      <a16:colId xmlns:a16="http://schemas.microsoft.com/office/drawing/2014/main" val="1495622128"/>
                    </a:ext>
                  </a:extLst>
                </a:gridCol>
                <a:gridCol w="1357157">
                  <a:extLst>
                    <a:ext uri="{9D8B030D-6E8A-4147-A177-3AD203B41FA5}">
                      <a16:colId xmlns:a16="http://schemas.microsoft.com/office/drawing/2014/main" val="269797745"/>
                    </a:ext>
                  </a:extLst>
                </a:gridCol>
              </a:tblGrid>
              <a:tr h="642817">
                <a:tc>
                  <a:txBody>
                    <a:bodyPr/>
                    <a:lstStyle/>
                    <a:p>
                      <a:pPr algn="ctr"/>
                      <a:r>
                        <a:rPr lang="en-US"/>
                        <a:t>Metric</a:t>
                      </a:r>
                    </a:p>
                  </a:txBody>
                  <a:tcPr/>
                </a:tc>
                <a:tc>
                  <a:txBody>
                    <a:bodyPr/>
                    <a:lstStyle/>
                    <a:p>
                      <a:r>
                        <a:rPr lang="en-US"/>
                        <a:t>Value</a:t>
                      </a:r>
                    </a:p>
                  </a:txBody>
                  <a:tcPr/>
                </a:tc>
                <a:extLst>
                  <a:ext uri="{0D108BD9-81ED-4DB2-BD59-A6C34878D82A}">
                    <a16:rowId xmlns:a16="http://schemas.microsoft.com/office/drawing/2014/main" val="1534876708"/>
                  </a:ext>
                </a:extLst>
              </a:tr>
              <a:tr h="642817">
                <a:tc>
                  <a:txBody>
                    <a:bodyPr/>
                    <a:lstStyle/>
                    <a:p>
                      <a:r>
                        <a:rPr lang="en-US"/>
                        <a:t>Accuracy</a:t>
                      </a:r>
                    </a:p>
                  </a:txBody>
                  <a:tcPr/>
                </a:tc>
                <a:tc>
                  <a:txBody>
                    <a:bodyPr/>
                    <a:lstStyle/>
                    <a:p>
                      <a:r>
                        <a:rPr lang="en-US"/>
                        <a:t>0.275</a:t>
                      </a:r>
                    </a:p>
                  </a:txBody>
                  <a:tcPr/>
                </a:tc>
                <a:extLst>
                  <a:ext uri="{0D108BD9-81ED-4DB2-BD59-A6C34878D82A}">
                    <a16:rowId xmlns:a16="http://schemas.microsoft.com/office/drawing/2014/main" val="2015966206"/>
                  </a:ext>
                </a:extLst>
              </a:tr>
              <a:tr h="803520">
                <a:tc>
                  <a:txBody>
                    <a:bodyPr/>
                    <a:lstStyle/>
                    <a:p>
                      <a:r>
                        <a:rPr lang="en-US"/>
                        <a:t>Macro averaged precision</a:t>
                      </a:r>
                    </a:p>
                  </a:txBody>
                  <a:tcPr/>
                </a:tc>
                <a:tc>
                  <a:txBody>
                    <a:bodyPr/>
                    <a:lstStyle/>
                    <a:p>
                      <a:r>
                        <a:rPr lang="en-US"/>
                        <a:t>0.206</a:t>
                      </a:r>
                    </a:p>
                  </a:txBody>
                  <a:tcPr/>
                </a:tc>
                <a:extLst>
                  <a:ext uri="{0D108BD9-81ED-4DB2-BD59-A6C34878D82A}">
                    <a16:rowId xmlns:a16="http://schemas.microsoft.com/office/drawing/2014/main" val="2985144211"/>
                  </a:ext>
                </a:extLst>
              </a:tr>
              <a:tr h="803520">
                <a:tc>
                  <a:txBody>
                    <a:bodyPr/>
                    <a:lstStyle/>
                    <a:p>
                      <a:r>
                        <a:rPr lang="en-US"/>
                        <a:t>Macro averaged recall</a:t>
                      </a:r>
                    </a:p>
                  </a:txBody>
                  <a:tcPr/>
                </a:tc>
                <a:tc>
                  <a:txBody>
                    <a:bodyPr/>
                    <a:lstStyle/>
                    <a:p>
                      <a:r>
                        <a:rPr lang="en-US"/>
                        <a:t>0.180</a:t>
                      </a:r>
                    </a:p>
                  </a:txBody>
                  <a:tcPr/>
                </a:tc>
                <a:extLst>
                  <a:ext uri="{0D108BD9-81ED-4DB2-BD59-A6C34878D82A}">
                    <a16:rowId xmlns:a16="http://schemas.microsoft.com/office/drawing/2014/main" val="3971792872"/>
                  </a:ext>
                </a:extLst>
              </a:tr>
              <a:tr h="803520">
                <a:tc>
                  <a:txBody>
                    <a:bodyPr/>
                    <a:lstStyle/>
                    <a:p>
                      <a:r>
                        <a:rPr lang="en-US"/>
                        <a:t>Macro averaged F1</a:t>
                      </a:r>
                    </a:p>
                  </a:txBody>
                  <a:tcPr/>
                </a:tc>
                <a:tc>
                  <a:txBody>
                    <a:bodyPr/>
                    <a:lstStyle/>
                    <a:p>
                      <a:r>
                        <a:rPr lang="en-US"/>
                        <a:t>0.275</a:t>
                      </a:r>
                    </a:p>
                  </a:txBody>
                  <a:tcPr/>
                </a:tc>
                <a:extLst>
                  <a:ext uri="{0D108BD9-81ED-4DB2-BD59-A6C34878D82A}">
                    <a16:rowId xmlns:a16="http://schemas.microsoft.com/office/drawing/2014/main" val="1172487323"/>
                  </a:ext>
                </a:extLst>
              </a:tr>
              <a:tr h="642817">
                <a:tc>
                  <a:txBody>
                    <a:bodyPr/>
                    <a:lstStyle/>
                    <a:p>
                      <a:pPr lvl="0">
                        <a:buNone/>
                      </a:pPr>
                      <a:r>
                        <a:rPr lang="en-US"/>
                        <a:t>Kappa</a:t>
                      </a:r>
                    </a:p>
                  </a:txBody>
                  <a:tcPr/>
                </a:tc>
                <a:tc>
                  <a:txBody>
                    <a:bodyPr/>
                    <a:lstStyle/>
                    <a:p>
                      <a:pPr lvl="0">
                        <a:buNone/>
                      </a:pPr>
                      <a:r>
                        <a:rPr lang="en-US"/>
                        <a:t>0.35</a:t>
                      </a:r>
                    </a:p>
                  </a:txBody>
                  <a:tcPr/>
                </a:tc>
                <a:extLst>
                  <a:ext uri="{0D108BD9-81ED-4DB2-BD59-A6C34878D82A}">
                    <a16:rowId xmlns:a16="http://schemas.microsoft.com/office/drawing/2014/main" val="2839482878"/>
                  </a:ext>
                </a:extLst>
              </a:tr>
            </a:tbl>
          </a:graphicData>
        </a:graphic>
      </p:graphicFrame>
    </p:spTree>
    <p:extLst>
      <p:ext uri="{BB962C8B-B14F-4D97-AF65-F5344CB8AC3E}">
        <p14:creationId xmlns:p14="http://schemas.microsoft.com/office/powerpoint/2010/main" val="124606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333"/>
    </mc:Choice>
    <mc:Fallback xmlns="">
      <p:transition spd="slow" advTm="1333"/>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2E8B-9883-0ABF-0C2B-A4A1E9B8184E}"/>
              </a:ext>
            </a:extLst>
          </p:cNvPr>
          <p:cNvSpPr>
            <a:spLocks noGrp="1"/>
          </p:cNvSpPr>
          <p:nvPr>
            <p:ph type="title"/>
          </p:nvPr>
        </p:nvSpPr>
        <p:spPr/>
        <p:txBody>
          <a:bodyPr/>
          <a:lstStyle/>
          <a:p>
            <a:r>
              <a:rPr lang="en-GB"/>
              <a:t>Challenges</a:t>
            </a:r>
          </a:p>
        </p:txBody>
      </p:sp>
      <p:sp>
        <p:nvSpPr>
          <p:cNvPr id="3" name="Text Placeholder 2">
            <a:extLst>
              <a:ext uri="{FF2B5EF4-FFF2-40B4-BE49-F238E27FC236}">
                <a16:creationId xmlns:a16="http://schemas.microsoft.com/office/drawing/2014/main" id="{8C8D096B-7822-2F32-65FF-7879C9AE351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252975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45AA-F684-81DD-DDB1-7FF6B23F0DE7}"/>
              </a:ext>
            </a:extLst>
          </p:cNvPr>
          <p:cNvSpPr>
            <a:spLocks noGrp="1"/>
          </p:cNvSpPr>
          <p:nvPr>
            <p:ph type="title"/>
          </p:nvPr>
        </p:nvSpPr>
        <p:spPr/>
        <p:txBody>
          <a:bodyPr/>
          <a:lstStyle/>
          <a:p>
            <a:r>
              <a:rPr lang="en-GB"/>
              <a:t>Challenges</a:t>
            </a:r>
          </a:p>
        </p:txBody>
      </p:sp>
      <p:sp>
        <p:nvSpPr>
          <p:cNvPr id="3" name="Content Placeholder 2">
            <a:extLst>
              <a:ext uri="{FF2B5EF4-FFF2-40B4-BE49-F238E27FC236}">
                <a16:creationId xmlns:a16="http://schemas.microsoft.com/office/drawing/2014/main" id="{51F23296-B379-E6BE-F4ED-1FFB5A62401E}"/>
              </a:ext>
            </a:extLst>
          </p:cNvPr>
          <p:cNvSpPr>
            <a:spLocks noGrp="1"/>
          </p:cNvSpPr>
          <p:nvPr>
            <p:ph idx="1"/>
          </p:nvPr>
        </p:nvSpPr>
        <p:spPr>
          <a:xfrm>
            <a:off x="812144" y="3030269"/>
            <a:ext cx="10567710" cy="3616804"/>
          </a:xfrm>
        </p:spPr>
        <p:txBody>
          <a:bodyPr>
            <a:normAutofit lnSpcReduction="10000"/>
          </a:bodyPr>
          <a:lstStyle/>
          <a:p>
            <a:r>
              <a:rPr lang="en-GB" sz="1600">
                <a:ea typeface="+mn-lt"/>
                <a:cs typeface="+mn-lt"/>
              </a:rPr>
              <a:t>Data Cleansing</a:t>
            </a:r>
            <a:endParaRPr lang="en-US" sz="1600">
              <a:ea typeface="+mn-lt"/>
              <a:cs typeface="+mn-lt"/>
            </a:endParaRPr>
          </a:p>
          <a:p>
            <a:pPr lvl="1"/>
            <a:r>
              <a:rPr lang="en-GB">
                <a:ea typeface="+mn-lt"/>
                <a:cs typeface="+mn-lt"/>
              </a:rPr>
              <a:t>Null Handling – Non-Response Bias</a:t>
            </a:r>
          </a:p>
          <a:p>
            <a:pPr lvl="1"/>
            <a:r>
              <a:rPr lang="en-GB">
                <a:ea typeface="+mn-lt"/>
                <a:cs typeface="+mn-lt"/>
              </a:rPr>
              <a:t>Multi-Select Survey Responses</a:t>
            </a:r>
          </a:p>
          <a:p>
            <a:pPr lvl="1"/>
            <a:r>
              <a:rPr lang="en-GB">
                <a:ea typeface="+mn-lt"/>
                <a:cs typeface="+mn-lt"/>
              </a:rPr>
              <a:t>Missing questions</a:t>
            </a:r>
          </a:p>
          <a:p>
            <a:pPr lvl="1"/>
            <a:r>
              <a:rPr lang="en-US">
                <a:ea typeface="+mn-lt"/>
                <a:cs typeface="+mn-lt"/>
              </a:rPr>
              <a:t>Inconsistent data type for responses of the same questions across different years</a:t>
            </a:r>
            <a:endParaRPr lang="en-GB">
              <a:ea typeface="+mn-lt"/>
              <a:cs typeface="+mn-lt"/>
            </a:endParaRPr>
          </a:p>
          <a:p>
            <a:pPr>
              <a:buFont typeface="Wingdings 2"/>
              <a:buChar char=""/>
            </a:pPr>
            <a:r>
              <a:rPr lang="en-GB">
                <a:ea typeface="+mn-lt"/>
                <a:cs typeface="+mn-lt"/>
              </a:rPr>
              <a:t>Modelling</a:t>
            </a:r>
            <a:endParaRPr lang="en-US">
              <a:ea typeface="+mn-lt"/>
              <a:cs typeface="+mn-lt"/>
            </a:endParaRPr>
          </a:p>
          <a:p>
            <a:pPr lvl="1">
              <a:buFont typeface="Wingdings 2"/>
              <a:buChar char=""/>
            </a:pPr>
            <a:r>
              <a:rPr lang="en-GB" sz="1400">
                <a:ea typeface="+mn-lt"/>
                <a:cs typeface="+mn-lt"/>
              </a:rPr>
              <a:t>Having to treat a response variable that has an underlying continuous data generating process as a multinomial classification problem due to data quality issues</a:t>
            </a:r>
          </a:p>
          <a:p>
            <a:pPr>
              <a:buFont typeface="Wingdings 2"/>
              <a:buChar char=""/>
            </a:pPr>
            <a:r>
              <a:rPr lang="en-GB">
                <a:ea typeface="+mn-lt"/>
                <a:cs typeface="+mn-lt"/>
              </a:rPr>
              <a:t>Analysis</a:t>
            </a:r>
          </a:p>
          <a:p>
            <a:pPr lvl="1">
              <a:buFont typeface="Wingdings 2"/>
            </a:pPr>
            <a:r>
              <a:rPr lang="en-GB">
                <a:ea typeface="+mn-lt"/>
                <a:cs typeface="+mn-lt"/>
              </a:rPr>
              <a:t>Very different salary levels in different countries makes GDP an important variable. Its importance is however irrelevant for answering our hypothesis</a:t>
            </a:r>
          </a:p>
          <a:p>
            <a:endParaRPr lang="en-GB">
              <a:ea typeface="+mn-lt"/>
              <a:cs typeface="+mn-lt"/>
            </a:endParaRPr>
          </a:p>
        </p:txBody>
      </p:sp>
    </p:spTree>
    <p:extLst>
      <p:ext uri="{BB962C8B-B14F-4D97-AF65-F5344CB8AC3E}">
        <p14:creationId xmlns:p14="http://schemas.microsoft.com/office/powerpoint/2010/main" val="122009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DBA9-1E8A-95B6-A425-11BC4F6D666B}"/>
              </a:ext>
            </a:extLst>
          </p:cNvPr>
          <p:cNvSpPr>
            <a:spLocks noGrp="1"/>
          </p:cNvSpPr>
          <p:nvPr>
            <p:ph type="title"/>
          </p:nvPr>
        </p:nvSpPr>
        <p:spPr/>
        <p:txBody>
          <a:bodyPr/>
          <a:lstStyle/>
          <a:p>
            <a:r>
              <a:rPr lang="en-GB"/>
              <a:t>Key Outcomes</a:t>
            </a:r>
          </a:p>
        </p:txBody>
      </p:sp>
      <p:sp>
        <p:nvSpPr>
          <p:cNvPr id="3" name="Text Placeholder 2">
            <a:extLst>
              <a:ext uri="{FF2B5EF4-FFF2-40B4-BE49-F238E27FC236}">
                <a16:creationId xmlns:a16="http://schemas.microsoft.com/office/drawing/2014/main" id="{B26F22F7-6E57-CC26-015F-D57168D6026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59679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3A02E22-56D6-22F0-51B1-A7E5FF688968}"/>
              </a:ext>
            </a:extLst>
          </p:cNvPr>
          <p:cNvSpPr>
            <a:spLocks noGrp="1"/>
          </p:cNvSpPr>
          <p:nvPr>
            <p:ph type="title"/>
          </p:nvPr>
        </p:nvSpPr>
        <p:spPr>
          <a:xfrm>
            <a:off x="810000" y="447188"/>
            <a:ext cx="10571998" cy="970450"/>
          </a:xfrm>
        </p:spPr>
        <p:txBody>
          <a:bodyPr>
            <a:normAutofit/>
          </a:bodyPr>
          <a:lstStyle/>
          <a:p>
            <a:pPr>
              <a:lnSpc>
                <a:spcPct val="90000"/>
              </a:lnSpc>
            </a:pPr>
            <a:r>
              <a:rPr lang="en-GB" sz="3100"/>
              <a:t>Analysis of Modelling: </a:t>
            </a:r>
            <a:br>
              <a:rPr lang="en-GB" sz="3100"/>
            </a:br>
            <a:r>
              <a:rPr lang="en-GB" sz="3100"/>
              <a:t>Was our hypothesis correct?</a:t>
            </a:r>
          </a:p>
        </p:txBody>
      </p:sp>
      <p:graphicFrame>
        <p:nvGraphicFramePr>
          <p:cNvPr id="5" name="Content Placeholder 2">
            <a:extLst>
              <a:ext uri="{FF2B5EF4-FFF2-40B4-BE49-F238E27FC236}">
                <a16:creationId xmlns:a16="http://schemas.microsoft.com/office/drawing/2014/main" id="{D6C53C7A-8CAE-1794-B3A0-1CBBC5723DB2}"/>
              </a:ext>
            </a:extLst>
          </p:cNvPr>
          <p:cNvGraphicFramePr>
            <a:graphicFrameLocks noGrp="1"/>
          </p:cNvGraphicFramePr>
          <p:nvPr>
            <p:ph idx="1"/>
            <p:extLst>
              <p:ext uri="{D42A27DB-BD31-4B8C-83A1-F6EECF244321}">
                <p14:modId xmlns:p14="http://schemas.microsoft.com/office/powerpoint/2010/main" val="917185228"/>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18357847"/>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2">
            <a:extLst>
              <a:ext uri="{FF2B5EF4-FFF2-40B4-BE49-F238E27FC236}">
                <a16:creationId xmlns:a16="http://schemas.microsoft.com/office/drawing/2014/main" id="{D0D45553-91A4-480A-9577-0E0FC0D91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3">
            <a:extLst>
              <a:ext uri="{FF2B5EF4-FFF2-40B4-BE49-F238E27FC236}">
                <a16:creationId xmlns:a16="http://schemas.microsoft.com/office/drawing/2014/main" id="{D240F8A8-FEA1-42C2-B259-27A935127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3">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C3969CE-ED5E-86E5-DC96-786E65833446}"/>
              </a:ext>
            </a:extLst>
          </p:cNvPr>
          <p:cNvSpPr>
            <a:spLocks noGrp="1"/>
          </p:cNvSpPr>
          <p:nvPr>
            <p:ph type="title"/>
          </p:nvPr>
        </p:nvSpPr>
        <p:spPr>
          <a:xfrm>
            <a:off x="556591" y="1741714"/>
            <a:ext cx="3518452" cy="4117749"/>
          </a:xfrm>
        </p:spPr>
        <p:txBody>
          <a:bodyPr anchor="t">
            <a:normAutofit/>
          </a:bodyPr>
          <a:lstStyle/>
          <a:p>
            <a:r>
              <a:rPr lang="en-GB">
                <a:cs typeface="Calibri Light"/>
              </a:rPr>
              <a:t>Future Iterations</a:t>
            </a:r>
          </a:p>
        </p:txBody>
      </p:sp>
      <p:graphicFrame>
        <p:nvGraphicFramePr>
          <p:cNvPr id="5" name="Content Placeholder 2">
            <a:extLst>
              <a:ext uri="{FF2B5EF4-FFF2-40B4-BE49-F238E27FC236}">
                <a16:creationId xmlns:a16="http://schemas.microsoft.com/office/drawing/2014/main" id="{727355A2-8F4C-53AB-E8D6-EEFF78029B37}"/>
              </a:ext>
            </a:extLst>
          </p:cNvPr>
          <p:cNvGraphicFramePr>
            <a:graphicFrameLocks noGrp="1"/>
          </p:cNvGraphicFramePr>
          <p:nvPr>
            <p:ph idx="1"/>
            <p:extLst>
              <p:ext uri="{D42A27DB-BD31-4B8C-83A1-F6EECF244321}">
                <p14:modId xmlns:p14="http://schemas.microsoft.com/office/powerpoint/2010/main" val="2296221187"/>
              </p:ext>
            </p:extLst>
          </p:nvPr>
        </p:nvGraphicFramePr>
        <p:xfrm>
          <a:off x="5466523" y="1172818"/>
          <a:ext cx="5906328" cy="46866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35345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6AF842B-2007-9984-296E-801E26FB4AF3}"/>
              </a:ext>
            </a:extLst>
          </p:cNvPr>
          <p:cNvSpPr>
            <a:spLocks noGrp="1"/>
          </p:cNvSpPr>
          <p:nvPr>
            <p:ph type="title"/>
          </p:nvPr>
        </p:nvSpPr>
        <p:spPr>
          <a:xfrm>
            <a:off x="810000" y="447188"/>
            <a:ext cx="10571998" cy="970450"/>
          </a:xfrm>
        </p:spPr>
        <p:txBody>
          <a:bodyPr>
            <a:normAutofit/>
          </a:bodyPr>
          <a:lstStyle/>
          <a:p>
            <a:r>
              <a:rPr lang="en-GB" sz="3700">
                <a:cs typeface="Calibri Light"/>
              </a:rPr>
              <a:t>Supplementary Findings + Research Papers</a:t>
            </a:r>
            <a:endParaRPr lang="en-GB" sz="3700"/>
          </a:p>
        </p:txBody>
      </p:sp>
      <p:graphicFrame>
        <p:nvGraphicFramePr>
          <p:cNvPr id="5" name="Content Placeholder 2">
            <a:extLst>
              <a:ext uri="{FF2B5EF4-FFF2-40B4-BE49-F238E27FC236}">
                <a16:creationId xmlns:a16="http://schemas.microsoft.com/office/drawing/2014/main" id="{F0104846-BE4C-C28D-06C2-BE0700E9B1F1}"/>
              </a:ext>
            </a:extLst>
          </p:cNvPr>
          <p:cNvGraphicFramePr>
            <a:graphicFrameLocks noGrp="1"/>
          </p:cNvGraphicFramePr>
          <p:nvPr>
            <p:ph idx="1"/>
            <p:extLst>
              <p:ext uri="{D42A27DB-BD31-4B8C-83A1-F6EECF244321}">
                <p14:modId xmlns:p14="http://schemas.microsoft.com/office/powerpoint/2010/main" val="3979131014"/>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5045427"/>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07A7-C194-45C1-9EA4-D513E02DC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CBFF659F-D040-4A67-B951-3D6D61BB1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000000"/>
          </a:solidFill>
          <a:ln>
            <a:noFill/>
          </a:ln>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093A598-DAE5-CF63-84E4-C9BB3F6C0461}"/>
              </a:ext>
            </a:extLst>
          </p:cNvPr>
          <p:cNvSpPr>
            <a:spLocks noGrp="1"/>
          </p:cNvSpPr>
          <p:nvPr>
            <p:ph type="title"/>
          </p:nvPr>
        </p:nvSpPr>
        <p:spPr>
          <a:xfrm>
            <a:off x="810000" y="447188"/>
            <a:ext cx="10571998" cy="970450"/>
          </a:xfrm>
          <a:effectLst/>
        </p:spPr>
        <p:txBody>
          <a:bodyPr>
            <a:normAutofit/>
          </a:bodyPr>
          <a:lstStyle/>
          <a:p>
            <a:r>
              <a:rPr lang="en-GB">
                <a:cs typeface="Calibri Light"/>
              </a:rPr>
              <a:t>Appendix</a:t>
            </a:r>
            <a:endParaRPr lang="en-GB"/>
          </a:p>
        </p:txBody>
      </p:sp>
      <p:sp>
        <p:nvSpPr>
          <p:cNvPr id="3" name="Content Placeholder 2">
            <a:extLst>
              <a:ext uri="{FF2B5EF4-FFF2-40B4-BE49-F238E27FC236}">
                <a16:creationId xmlns:a16="http://schemas.microsoft.com/office/drawing/2014/main" id="{6A57FDB9-2224-7242-6B5E-6DE7C27A3F1B}"/>
              </a:ext>
            </a:extLst>
          </p:cNvPr>
          <p:cNvSpPr>
            <a:spLocks noGrp="1"/>
          </p:cNvSpPr>
          <p:nvPr>
            <p:ph idx="1"/>
          </p:nvPr>
        </p:nvSpPr>
        <p:spPr>
          <a:xfrm>
            <a:off x="720110" y="2185988"/>
            <a:ext cx="11002625" cy="3636511"/>
          </a:xfrm>
          <a:effectLst/>
        </p:spPr>
        <p:txBody>
          <a:bodyPr vert="horz" lIns="91440" tIns="45720" rIns="91440" bIns="45720" rtlCol="0">
            <a:normAutofit/>
          </a:bodyPr>
          <a:lstStyle/>
          <a:p>
            <a:r>
              <a:rPr lang="en-GB" sz="2000">
                <a:ea typeface="+mn-lt"/>
                <a:cs typeface="+mn-lt"/>
                <a:hlinkClick r:id="rId2"/>
              </a:rPr>
              <a:t>How much of Salary varies in future by n steps</a:t>
            </a:r>
            <a:r>
              <a:rPr lang="en-GB" sz="2000">
                <a:ea typeface="+mn-lt"/>
                <a:cs typeface="+mn-lt"/>
              </a:rPr>
              <a:t> </a:t>
            </a:r>
            <a:endParaRPr lang="en-GB" sz="2000">
              <a:ea typeface="+mn-lt"/>
              <a:cs typeface="Calibri"/>
            </a:endParaRPr>
          </a:p>
          <a:p>
            <a:r>
              <a:rPr lang="en-GB" sz="2000">
                <a:ea typeface="+mn-lt"/>
                <a:cs typeface="+mn-lt"/>
                <a:hlinkClick r:id="rId3"/>
              </a:rPr>
              <a:t>Inflation Data</a:t>
            </a:r>
            <a:r>
              <a:rPr lang="en-GB" sz="2000">
                <a:ea typeface="+mn-lt"/>
                <a:cs typeface="+mn-lt"/>
              </a:rPr>
              <a:t> </a:t>
            </a:r>
            <a:endParaRPr lang="en-GB" sz="2000"/>
          </a:p>
          <a:p>
            <a:r>
              <a:rPr lang="en-GB" sz="2000">
                <a:ea typeface="+mn-lt"/>
                <a:cs typeface="+mn-lt"/>
                <a:hlinkClick r:id="rId4"/>
              </a:rPr>
              <a:t>Global Inflation Pew Research</a:t>
            </a:r>
            <a:r>
              <a:rPr lang="en-GB" sz="2000">
                <a:ea typeface="+mn-lt"/>
                <a:cs typeface="+mn-lt"/>
              </a:rPr>
              <a:t> </a:t>
            </a:r>
            <a:endParaRPr lang="en-GB" sz="2000"/>
          </a:p>
          <a:p>
            <a:r>
              <a:rPr lang="en-GB" sz="2000">
                <a:ea typeface="+mn-lt"/>
                <a:cs typeface="+mn-lt"/>
                <a:hlinkClick r:id="rId5"/>
              </a:rPr>
              <a:t>https://data.worldbank.org/indicator/NY.GDP.PCAP.CD</a:t>
            </a:r>
          </a:p>
          <a:p>
            <a:r>
              <a:rPr lang="en-US" sz="2000">
                <a:ea typeface="+mn-lt"/>
                <a:cs typeface="+mn-lt"/>
                <a:hlinkClick r:id="rId6"/>
              </a:rPr>
              <a:t>https://www.ncbi.nlm.nih.gov/pmc/articles/PMC3900052/</a:t>
            </a:r>
            <a:r>
              <a:rPr lang="en-US" sz="2000">
                <a:ea typeface="+mn-lt"/>
                <a:cs typeface="+mn-lt"/>
              </a:rPr>
              <a:t> </a:t>
            </a:r>
            <a:endParaRPr lang="en-GB" sz="2000">
              <a:ea typeface="+mn-lt"/>
              <a:cs typeface="+mn-lt"/>
            </a:endParaRPr>
          </a:p>
          <a:p>
            <a:r>
              <a:rPr lang="en-GB" sz="2000">
                <a:ea typeface="+mn-lt"/>
                <a:cs typeface="+mn-lt"/>
                <a:hlinkClick r:id="rId7"/>
              </a:rPr>
              <a:t>Data Analysis Stack Overflow</a:t>
            </a:r>
            <a:endParaRPr lang="en-GB" sz="2000">
              <a:ea typeface="+mn-lt"/>
              <a:cs typeface="+mn-lt"/>
            </a:endParaRPr>
          </a:p>
          <a:p>
            <a:r>
              <a:rPr lang="en-GB" sz="2000">
                <a:ea typeface="+mn-lt"/>
                <a:cs typeface="+mn-lt"/>
                <a:hlinkClick r:id="rId8"/>
              </a:rPr>
              <a:t>https://simonhessner.de/why-are-precision-recall-and-f1-score-equal-when-using-micro-averaging-in-a-multi-class-problem/</a:t>
            </a:r>
            <a:r>
              <a:rPr lang="en-GB" sz="2000">
                <a:ea typeface="+mn-lt"/>
                <a:cs typeface="+mn-lt"/>
              </a:rPr>
              <a:t> </a:t>
            </a:r>
            <a:endParaRPr lang="en-GB" sz="2000"/>
          </a:p>
        </p:txBody>
      </p:sp>
    </p:spTree>
    <p:extLst>
      <p:ext uri="{BB962C8B-B14F-4D97-AF65-F5344CB8AC3E}">
        <p14:creationId xmlns:p14="http://schemas.microsoft.com/office/powerpoint/2010/main" val="2264546195"/>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133F8CB7-795C-4272-9073-64D8CF97F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B7743172-17A8-4FA4-8434-B813E03B7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23">
            <a:extLst>
              <a:ext uri="{FF2B5EF4-FFF2-40B4-BE49-F238E27FC236}">
                <a16:creationId xmlns:a16="http://schemas.microsoft.com/office/drawing/2014/main" id="{4CE1233C-FD2F-489E-BFDE-086F5FED64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415C7E-443A-109F-CDCA-CC19DD094B97}"/>
              </a:ext>
            </a:extLst>
          </p:cNvPr>
          <p:cNvSpPr>
            <a:spLocks noGrp="1"/>
          </p:cNvSpPr>
          <p:nvPr>
            <p:ph type="title"/>
          </p:nvPr>
        </p:nvSpPr>
        <p:spPr>
          <a:xfrm>
            <a:off x="451514" y="1800225"/>
            <a:ext cx="3444211" cy="4241136"/>
          </a:xfrm>
        </p:spPr>
        <p:txBody>
          <a:bodyPr vert="horz" lIns="91440" tIns="45720" rIns="91440" bIns="45720" rtlCol="0" anchor="t">
            <a:normAutofit/>
          </a:bodyPr>
          <a:lstStyle/>
          <a:p>
            <a:r>
              <a:rPr lang="en-US" sz="4400"/>
              <a:t>Thank You!</a:t>
            </a:r>
          </a:p>
        </p:txBody>
      </p:sp>
      <p:pic>
        <p:nvPicPr>
          <p:cNvPr id="7" name="Graphic 6" descr="Handshake">
            <a:extLst>
              <a:ext uri="{FF2B5EF4-FFF2-40B4-BE49-F238E27FC236}">
                <a16:creationId xmlns:a16="http://schemas.microsoft.com/office/drawing/2014/main" id="{C3D940DD-7C74-5ACB-E583-1032DEAA87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554" y="643465"/>
            <a:ext cx="5397897" cy="5397897"/>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71745431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1DAD26-A0A5-C513-0CBA-E1A3CE81DD36}"/>
              </a:ext>
            </a:extLst>
          </p:cNvPr>
          <p:cNvSpPr>
            <a:spLocks noGrp="1"/>
          </p:cNvSpPr>
          <p:nvPr>
            <p:ph type="title"/>
          </p:nvPr>
        </p:nvSpPr>
        <p:spPr>
          <a:xfrm>
            <a:off x="810000" y="447188"/>
            <a:ext cx="10571998" cy="970450"/>
          </a:xfrm>
          <a:effectLst/>
        </p:spPr>
        <p:txBody>
          <a:bodyPr anchor="ctr">
            <a:normAutofit/>
          </a:bodyPr>
          <a:lstStyle/>
          <a:p>
            <a:pPr algn="ctr"/>
            <a:r>
              <a:rPr lang="en-GB" sz="2800">
                <a:solidFill>
                  <a:schemeClr val="tx1"/>
                </a:solidFill>
                <a:cs typeface="Calibri Light"/>
              </a:rPr>
              <a:t>Data Description</a:t>
            </a:r>
            <a:endParaRPr lang="en-GB" sz="2800">
              <a:solidFill>
                <a:schemeClr val="tx1"/>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D0AED7C-32CE-1D7E-B8A6-7D8CB6B0DA4A}"/>
              </a:ext>
            </a:extLst>
          </p:cNvPr>
          <p:cNvSpPr>
            <a:spLocks noGrp="1"/>
          </p:cNvSpPr>
          <p:nvPr>
            <p:ph idx="1"/>
          </p:nvPr>
        </p:nvSpPr>
        <p:spPr>
          <a:xfrm>
            <a:off x="1115732" y="2222287"/>
            <a:ext cx="9966953" cy="3636511"/>
          </a:xfrm>
          <a:effectLst/>
        </p:spPr>
        <p:txBody>
          <a:bodyPr vert="horz" lIns="91440" tIns="45720" rIns="91440" bIns="45720" rtlCol="0">
            <a:normAutofit/>
          </a:bodyPr>
          <a:lstStyle/>
          <a:p>
            <a:r>
              <a:rPr lang="en-GB">
                <a:ea typeface="+mn-lt"/>
                <a:cs typeface="+mn-lt"/>
              </a:rPr>
              <a:t>Our data is based on the annual Stack Overflow Developer survey. An annual survey of programmers, software development professionals, and others associated with the computer science industry. </a:t>
            </a:r>
          </a:p>
          <a:p>
            <a:r>
              <a:rPr lang="en-GB">
                <a:ea typeface="+mn-lt"/>
                <a:cs typeface="+mn-lt"/>
              </a:rPr>
              <a:t>All survey response answers are available as datasets for each year from 2011 to 2021. Each year has different questions, some questions are similar across the years. </a:t>
            </a:r>
          </a:p>
          <a:p>
            <a:r>
              <a:rPr lang="en-GB">
                <a:ea typeface="+mn-lt"/>
                <a:cs typeface="+mn-lt"/>
              </a:rPr>
              <a:t>We create a consolidated analytical dataset that contains comparable answers across each year. </a:t>
            </a:r>
          </a:p>
          <a:p>
            <a:r>
              <a:rPr lang="en-GB">
                <a:ea typeface="+mn-lt"/>
                <a:cs typeface="+mn-lt"/>
              </a:rPr>
              <a:t>The dataset have variables representing; country of residence , GDP of country, occupation, company size, years of IT experience, programming language competencies, job satisfaction, country and compensation/salary.</a:t>
            </a:r>
            <a:endParaRPr lang="en-GB">
              <a:cs typeface="Calibri"/>
            </a:endParaRPr>
          </a:p>
        </p:txBody>
      </p:sp>
      <p:pic>
        <p:nvPicPr>
          <p:cNvPr id="9" name="Audio 8">
            <a:hlinkClick r:id="" action="ppaction://media"/>
            <a:extLst>
              <a:ext uri="{FF2B5EF4-FFF2-40B4-BE49-F238E27FC236}">
                <a16:creationId xmlns:a16="http://schemas.microsoft.com/office/drawing/2014/main" id="{BEBA51FE-6690-0135-C821-01FD89C1BE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13251127"/>
      </p:ext>
    </p:extLst>
  </p:cSld>
  <p:clrMapOvr>
    <a:masterClrMapping/>
  </p:clrMapOvr>
  <mc:AlternateContent xmlns:mc="http://schemas.openxmlformats.org/markup-compatibility/2006" xmlns:p14="http://schemas.microsoft.com/office/powerpoint/2010/main">
    <mc:Choice Requires="p14">
      <p:transition spd="slow" p14:dur="2000" advTm="9706"/>
    </mc:Choice>
    <mc:Fallback xmlns="">
      <p:transition spd="slow" advTm="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80A825-6EA6-E2D1-4CCB-75C6EB654ADB}"/>
              </a:ext>
            </a:extLst>
          </p:cNvPr>
          <p:cNvSpPr>
            <a:spLocks noGrp="1"/>
          </p:cNvSpPr>
          <p:nvPr>
            <p:ph type="title"/>
          </p:nvPr>
        </p:nvSpPr>
        <p:spPr>
          <a:xfrm>
            <a:off x="810000" y="447188"/>
            <a:ext cx="10571998" cy="970450"/>
          </a:xfrm>
          <a:effectLst/>
        </p:spPr>
        <p:txBody>
          <a:bodyPr anchor="ctr">
            <a:normAutofit/>
          </a:bodyPr>
          <a:lstStyle/>
          <a:p>
            <a:pPr algn="ctr"/>
            <a:r>
              <a:rPr lang="en-GB" sz="2800">
                <a:solidFill>
                  <a:schemeClr val="tx1"/>
                </a:solidFill>
                <a:cs typeface="Calibri Light"/>
              </a:rPr>
              <a:t>Initial Hypothesis</a:t>
            </a:r>
            <a:endParaRPr lang="en-GB" sz="2800">
              <a:solidFill>
                <a:schemeClr val="tx1"/>
              </a:solidFill>
            </a:endParaRPr>
          </a:p>
        </p:txBody>
      </p:sp>
      <p:sp>
        <p:nvSpPr>
          <p:cNvPr id="10" name="Freeform: Shape 9">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381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Content Placeholder 2">
            <a:extLst>
              <a:ext uri="{FF2B5EF4-FFF2-40B4-BE49-F238E27FC236}">
                <a16:creationId xmlns:a16="http://schemas.microsoft.com/office/drawing/2014/main" id="{60DE7909-DEB1-E28C-7143-A264C25ABD3F}"/>
              </a:ext>
            </a:extLst>
          </p:cNvPr>
          <p:cNvSpPr>
            <a:spLocks noGrp="1"/>
          </p:cNvSpPr>
          <p:nvPr>
            <p:ph idx="1"/>
          </p:nvPr>
        </p:nvSpPr>
        <p:spPr>
          <a:xfrm>
            <a:off x="1115732" y="2222287"/>
            <a:ext cx="9966953" cy="3636511"/>
          </a:xfrm>
          <a:effectLst/>
        </p:spPr>
        <p:txBody>
          <a:bodyPr vert="horz" lIns="91440" tIns="45720" rIns="91440" bIns="45720" rtlCol="0">
            <a:normAutofit/>
          </a:bodyPr>
          <a:lstStyle/>
          <a:p>
            <a:r>
              <a:rPr lang="en-GB">
                <a:ea typeface="+mn-lt"/>
                <a:cs typeface="+mn-lt"/>
              </a:rPr>
              <a:t>Main hypothesis: From a set of basic explanatory variables, it is possible to make reasonable predictions of an individual's current salary and forecast future potential salary </a:t>
            </a:r>
            <a:endParaRPr lang="en-US"/>
          </a:p>
          <a:p>
            <a:r>
              <a:rPr lang="en-GB">
                <a:ea typeface="+mn-lt"/>
                <a:cs typeface="+mn-lt"/>
              </a:rPr>
              <a:t>Supporting hypothesis 1: There are certain programming languages and knowledge of technologies that will particularly have an impact on salaries. The impact of these will differ depending on country of residence, years of experience, current occupation throughout the years</a:t>
            </a:r>
          </a:p>
          <a:p>
            <a:r>
              <a:rPr lang="en-GB">
                <a:ea typeface="+mn-lt"/>
                <a:cs typeface="+mn-lt"/>
              </a:rPr>
              <a:t>Supporting hypothesis 2: if there was a salary premium of working at the office prior to the pandemic. This has diminished during and after the pandemic</a:t>
            </a:r>
            <a:endParaRPr lang="en-GB">
              <a:cs typeface="Calibri"/>
            </a:endParaRPr>
          </a:p>
        </p:txBody>
      </p:sp>
      <p:pic>
        <p:nvPicPr>
          <p:cNvPr id="5" name="Audio 4">
            <a:hlinkClick r:id="" action="ppaction://media"/>
            <a:extLst>
              <a:ext uri="{FF2B5EF4-FFF2-40B4-BE49-F238E27FC236}">
                <a16:creationId xmlns:a16="http://schemas.microsoft.com/office/drawing/2014/main" id="{3330C1E3-F812-72DC-332C-7CEBD88874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17549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280"/>
    </mc:Choice>
    <mc:Fallback xmlns="">
      <p:transition spd="slow" advTm="9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6824CE-083D-4ED5-94A5-655345BB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6">
            <a:extLst>
              <a:ext uri="{FF2B5EF4-FFF2-40B4-BE49-F238E27FC236}">
                <a16:creationId xmlns:a16="http://schemas.microsoft.com/office/drawing/2014/main" id="{0785D83B-2124-40CD-9E29-811BC2B7C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solidFill>
          <a:ln>
            <a:noFill/>
          </a:ln>
          <a:extLst>
            <a:ext uri="{91240B29-F687-4f45-9708-019B960494DF}">
              <a14:hiddenLine xmlns:a16="http://schemas.microsoft.com/office/drawing/2014/main" xmlns:p14="http://schemas.microsoft.com/office/powerpoint/2010/main" xmlns:dgm="http://schemas.openxmlformats.org/drawingml/2006/diagram"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14FF59B-154F-012A-190E-08374FD3E333}"/>
              </a:ext>
            </a:extLst>
          </p:cNvPr>
          <p:cNvSpPr>
            <a:spLocks noGrp="1"/>
          </p:cNvSpPr>
          <p:nvPr>
            <p:ph type="title"/>
          </p:nvPr>
        </p:nvSpPr>
        <p:spPr>
          <a:xfrm>
            <a:off x="810000" y="447188"/>
            <a:ext cx="10571998" cy="970450"/>
          </a:xfrm>
        </p:spPr>
        <p:txBody>
          <a:bodyPr>
            <a:normAutofit/>
          </a:bodyPr>
          <a:lstStyle/>
          <a:p>
            <a:r>
              <a:rPr lang="en-GB">
                <a:cs typeface="Calibri Light"/>
              </a:rPr>
              <a:t>Planned Approach</a:t>
            </a:r>
          </a:p>
        </p:txBody>
      </p:sp>
      <p:graphicFrame>
        <p:nvGraphicFramePr>
          <p:cNvPr id="12" name="Content Placeholder 2">
            <a:extLst>
              <a:ext uri="{FF2B5EF4-FFF2-40B4-BE49-F238E27FC236}">
                <a16:creationId xmlns:a16="http://schemas.microsoft.com/office/drawing/2014/main" id="{11A56E8B-3E2F-781A-4A14-0FFA18B14073}"/>
              </a:ext>
            </a:extLst>
          </p:cNvPr>
          <p:cNvGraphicFramePr>
            <a:graphicFrameLocks noGrp="1"/>
          </p:cNvGraphicFramePr>
          <p:nvPr>
            <p:ph idx="1"/>
            <p:extLst>
              <p:ext uri="{D42A27DB-BD31-4B8C-83A1-F6EECF244321}">
                <p14:modId xmlns:p14="http://schemas.microsoft.com/office/powerpoint/2010/main" val="2756857724"/>
              </p:ext>
            </p:extLst>
          </p:nvPr>
        </p:nvGraphicFramePr>
        <p:xfrm>
          <a:off x="819150" y="2494722"/>
          <a:ext cx="10553700" cy="33647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4">
            <a:hlinkClick r:id="" action="ppaction://media"/>
            <a:extLst>
              <a:ext uri="{FF2B5EF4-FFF2-40B4-BE49-F238E27FC236}">
                <a16:creationId xmlns:a16="http://schemas.microsoft.com/office/drawing/2014/main" id="{73B980C8-958D-35E7-0031-87EC11D6B69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1970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853"/>
    </mc:Choice>
    <mc:Fallback xmlns="">
      <p:transition spd="slow" advTm="8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0F61-9784-7C7B-736F-513BA30DE2DD}"/>
              </a:ext>
            </a:extLst>
          </p:cNvPr>
          <p:cNvSpPr>
            <a:spLocks noGrp="1"/>
          </p:cNvSpPr>
          <p:nvPr>
            <p:ph type="title"/>
          </p:nvPr>
        </p:nvSpPr>
        <p:spPr>
          <a:xfrm>
            <a:off x="278038" y="533452"/>
            <a:ext cx="10571998" cy="970450"/>
          </a:xfrm>
        </p:spPr>
        <p:txBody>
          <a:bodyPr/>
          <a:lstStyle/>
          <a:p>
            <a:r>
              <a:rPr lang="en-GB"/>
              <a:t>Project Timeline</a:t>
            </a:r>
          </a:p>
        </p:txBody>
      </p:sp>
      <p:sp>
        <p:nvSpPr>
          <p:cNvPr id="4" name="Title 2">
            <a:extLst>
              <a:ext uri="{FF2B5EF4-FFF2-40B4-BE49-F238E27FC236}">
                <a16:creationId xmlns:a16="http://schemas.microsoft.com/office/drawing/2014/main" id="{F89BF574-4B0B-F98F-6C91-7E0BB0F7332D}"/>
              </a:ext>
            </a:extLst>
          </p:cNvPr>
          <p:cNvSpPr txBox="1">
            <a:spLocks/>
          </p:cNvSpPr>
          <p:nvPr/>
        </p:nvSpPr>
        <p:spPr>
          <a:xfrm>
            <a:off x="443207" y="1023323"/>
            <a:ext cx="10270415" cy="998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AU"/>
          </a:p>
        </p:txBody>
      </p:sp>
      <p:cxnSp>
        <p:nvCxnSpPr>
          <p:cNvPr id="6" name="Straight Connector 5">
            <a:extLst>
              <a:ext uri="{FF2B5EF4-FFF2-40B4-BE49-F238E27FC236}">
                <a16:creationId xmlns:a16="http://schemas.microsoft.com/office/drawing/2014/main" id="{F4B7EE7C-165A-197B-E0DF-7644CDA727B4}"/>
              </a:ext>
            </a:extLst>
          </p:cNvPr>
          <p:cNvCxnSpPr/>
          <p:nvPr/>
        </p:nvCxnSpPr>
        <p:spPr>
          <a:xfrm>
            <a:off x="1155700" y="4567219"/>
            <a:ext cx="8007" cy="934996"/>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EA088FC-90DE-58FA-9400-B89C902E7552}"/>
              </a:ext>
            </a:extLst>
          </p:cNvPr>
          <p:cNvCxnSpPr>
            <a:cxnSpLocks/>
          </p:cNvCxnSpPr>
          <p:nvPr/>
        </p:nvCxnSpPr>
        <p:spPr>
          <a:xfrm>
            <a:off x="5271595" y="4158364"/>
            <a:ext cx="25064" cy="1243596"/>
          </a:xfrm>
          <a:prstGeom prst="line">
            <a:avLst/>
          </a:prstGeom>
          <a:ln/>
        </p:spPr>
        <p:style>
          <a:lnRef idx="1">
            <a:schemeClr val="accent5"/>
          </a:lnRef>
          <a:fillRef idx="0">
            <a:schemeClr val="accent5"/>
          </a:fillRef>
          <a:effectRef idx="0">
            <a:schemeClr val="accent5"/>
          </a:effectRef>
          <a:fontRef idx="minor">
            <a:schemeClr val="tx1"/>
          </a:fontRef>
        </p:style>
      </p:cxnSp>
      <p:cxnSp>
        <p:nvCxnSpPr>
          <p:cNvPr id="10" name="Straight Connector 9">
            <a:extLst>
              <a:ext uri="{FF2B5EF4-FFF2-40B4-BE49-F238E27FC236}">
                <a16:creationId xmlns:a16="http://schemas.microsoft.com/office/drawing/2014/main" id="{7C15A7A0-9B83-6406-508A-34F43F52F92D}"/>
              </a:ext>
            </a:extLst>
          </p:cNvPr>
          <p:cNvCxnSpPr>
            <a:cxnSpLocks/>
          </p:cNvCxnSpPr>
          <p:nvPr/>
        </p:nvCxnSpPr>
        <p:spPr>
          <a:xfrm>
            <a:off x="8514171" y="3918424"/>
            <a:ext cx="0" cy="1674927"/>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12" name="Straight Connector 11">
            <a:extLst>
              <a:ext uri="{FF2B5EF4-FFF2-40B4-BE49-F238E27FC236}">
                <a16:creationId xmlns:a16="http://schemas.microsoft.com/office/drawing/2014/main" id="{8BBD0F43-93BE-DE00-791F-525D06C44FAC}"/>
              </a:ext>
            </a:extLst>
          </p:cNvPr>
          <p:cNvCxnSpPr/>
          <p:nvPr/>
        </p:nvCxnSpPr>
        <p:spPr>
          <a:xfrm>
            <a:off x="10296532" y="3989135"/>
            <a:ext cx="0" cy="161909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F3F793D-8360-5841-01A5-231505594559}"/>
              </a:ext>
            </a:extLst>
          </p:cNvPr>
          <p:cNvCxnSpPr/>
          <p:nvPr/>
        </p:nvCxnSpPr>
        <p:spPr>
          <a:xfrm>
            <a:off x="12403780" y="3501082"/>
            <a:ext cx="0" cy="1879976"/>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5970DF0D-2FED-48C9-FE96-AD6213995073}"/>
              </a:ext>
            </a:extLst>
          </p:cNvPr>
          <p:cNvSpPr/>
          <p:nvPr/>
        </p:nvSpPr>
        <p:spPr>
          <a:xfrm flipH="1">
            <a:off x="1066426" y="5510952"/>
            <a:ext cx="194562" cy="194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latin typeface="Segoe UI Light" charset="0"/>
              <a:ea typeface="Segoe UI Light" charset="0"/>
              <a:cs typeface="Segoe UI Light" charset="0"/>
            </a:endParaRPr>
          </a:p>
        </p:txBody>
      </p:sp>
      <p:sp>
        <p:nvSpPr>
          <p:cNvPr id="18" name="Oval 17">
            <a:extLst>
              <a:ext uri="{FF2B5EF4-FFF2-40B4-BE49-F238E27FC236}">
                <a16:creationId xmlns:a16="http://schemas.microsoft.com/office/drawing/2014/main" id="{F14D33E7-A743-4A3D-CB1A-990ABC04B5CA}"/>
              </a:ext>
            </a:extLst>
          </p:cNvPr>
          <p:cNvSpPr/>
          <p:nvPr/>
        </p:nvSpPr>
        <p:spPr>
          <a:xfrm flipH="1">
            <a:off x="2597052" y="5510952"/>
            <a:ext cx="194562" cy="19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20" name="Oval 19">
            <a:extLst>
              <a:ext uri="{FF2B5EF4-FFF2-40B4-BE49-F238E27FC236}">
                <a16:creationId xmlns:a16="http://schemas.microsoft.com/office/drawing/2014/main" id="{916BA1A8-16CD-BF43-A6FE-AA75B4289DD8}"/>
              </a:ext>
            </a:extLst>
          </p:cNvPr>
          <p:cNvSpPr/>
          <p:nvPr/>
        </p:nvSpPr>
        <p:spPr>
          <a:xfrm flipH="1">
            <a:off x="5213755" y="5401960"/>
            <a:ext cx="194562" cy="19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22" name="Oval 21">
            <a:extLst>
              <a:ext uri="{FF2B5EF4-FFF2-40B4-BE49-F238E27FC236}">
                <a16:creationId xmlns:a16="http://schemas.microsoft.com/office/drawing/2014/main" id="{F753E187-9F34-B9E9-AD7A-D5E7D61D9FA3}"/>
              </a:ext>
            </a:extLst>
          </p:cNvPr>
          <p:cNvSpPr/>
          <p:nvPr/>
        </p:nvSpPr>
        <p:spPr>
          <a:xfrm flipH="1">
            <a:off x="8399337" y="5443885"/>
            <a:ext cx="194562" cy="19456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24" name="Oval 23">
            <a:extLst>
              <a:ext uri="{FF2B5EF4-FFF2-40B4-BE49-F238E27FC236}">
                <a16:creationId xmlns:a16="http://schemas.microsoft.com/office/drawing/2014/main" id="{D4B93932-FC64-0A12-CF22-3E0C351263EA}"/>
              </a:ext>
            </a:extLst>
          </p:cNvPr>
          <p:cNvSpPr/>
          <p:nvPr/>
        </p:nvSpPr>
        <p:spPr>
          <a:xfrm flipH="1">
            <a:off x="10208717" y="5432603"/>
            <a:ext cx="175630" cy="17563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26" name="Rounded Rectangle 4">
            <a:extLst>
              <a:ext uri="{FF2B5EF4-FFF2-40B4-BE49-F238E27FC236}">
                <a16:creationId xmlns:a16="http://schemas.microsoft.com/office/drawing/2014/main" id="{94DE1DD4-6F7D-36D6-AECF-19E4CCB298B4}"/>
              </a:ext>
            </a:extLst>
          </p:cNvPr>
          <p:cNvSpPr/>
          <p:nvPr/>
        </p:nvSpPr>
        <p:spPr>
          <a:xfrm>
            <a:off x="200704" y="4764782"/>
            <a:ext cx="1713970" cy="13252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28" name="Rounded Rectangle 14">
            <a:extLst>
              <a:ext uri="{FF2B5EF4-FFF2-40B4-BE49-F238E27FC236}">
                <a16:creationId xmlns:a16="http://schemas.microsoft.com/office/drawing/2014/main" id="{1AAB5422-F663-D8F2-F3A5-1B978BBC1B5B}"/>
              </a:ext>
            </a:extLst>
          </p:cNvPr>
          <p:cNvSpPr/>
          <p:nvPr/>
        </p:nvSpPr>
        <p:spPr>
          <a:xfrm>
            <a:off x="1086380" y="4590681"/>
            <a:ext cx="3244596" cy="13252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30" name="Rounded Rectangle 17">
            <a:extLst>
              <a:ext uri="{FF2B5EF4-FFF2-40B4-BE49-F238E27FC236}">
                <a16:creationId xmlns:a16="http://schemas.microsoft.com/office/drawing/2014/main" id="{A4713DF5-BE49-3572-3BC9-55AC9F1D30B3}"/>
              </a:ext>
            </a:extLst>
          </p:cNvPr>
          <p:cNvSpPr/>
          <p:nvPr/>
        </p:nvSpPr>
        <p:spPr>
          <a:xfrm>
            <a:off x="5187536" y="4054841"/>
            <a:ext cx="3244596" cy="132522"/>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32" name="Rounded Rectangle 18">
            <a:extLst>
              <a:ext uri="{FF2B5EF4-FFF2-40B4-BE49-F238E27FC236}">
                <a16:creationId xmlns:a16="http://schemas.microsoft.com/office/drawing/2014/main" id="{9BEB14DB-A4B8-17DE-1301-D39265A27880}"/>
              </a:ext>
            </a:extLst>
          </p:cNvPr>
          <p:cNvSpPr/>
          <p:nvPr/>
        </p:nvSpPr>
        <p:spPr>
          <a:xfrm>
            <a:off x="7194538" y="3910401"/>
            <a:ext cx="3244596" cy="13252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34" name="Rounded Rectangle 108">
            <a:extLst>
              <a:ext uri="{FF2B5EF4-FFF2-40B4-BE49-F238E27FC236}">
                <a16:creationId xmlns:a16="http://schemas.microsoft.com/office/drawing/2014/main" id="{C085A170-E344-DC8F-372E-3426639D29C9}"/>
              </a:ext>
            </a:extLst>
          </p:cNvPr>
          <p:cNvSpPr/>
          <p:nvPr/>
        </p:nvSpPr>
        <p:spPr>
          <a:xfrm>
            <a:off x="10221556" y="3765962"/>
            <a:ext cx="958209" cy="14443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36" name="TextBox 35">
            <a:extLst>
              <a:ext uri="{FF2B5EF4-FFF2-40B4-BE49-F238E27FC236}">
                <a16:creationId xmlns:a16="http://schemas.microsoft.com/office/drawing/2014/main" id="{A7179331-B29A-FE69-5D73-04C3759695C0}"/>
              </a:ext>
            </a:extLst>
          </p:cNvPr>
          <p:cNvSpPr txBox="1"/>
          <p:nvPr/>
        </p:nvSpPr>
        <p:spPr>
          <a:xfrm>
            <a:off x="351093" y="5789788"/>
            <a:ext cx="1604044" cy="523220"/>
          </a:xfrm>
          <a:prstGeom prst="rect">
            <a:avLst/>
          </a:prstGeom>
          <a:noFill/>
        </p:spPr>
        <p:txBody>
          <a:bodyPr wrap="square" rtlCol="0">
            <a:spAutoFit/>
          </a:bodyPr>
          <a:lstStyle/>
          <a:p>
            <a:pPr algn="ctr"/>
            <a:r>
              <a:rPr lang="en-GB" sz="1400" b="1">
                <a:solidFill>
                  <a:schemeClr val="tx1">
                    <a:lumMod val="65000"/>
                    <a:lumOff val="35000"/>
                  </a:schemeClr>
                </a:solidFill>
                <a:latin typeface="Segoe UI" charset="0"/>
                <a:ea typeface="Segoe UI" charset="0"/>
                <a:cs typeface="Segoe UI" charset="0"/>
              </a:rPr>
              <a:t>20 June</a:t>
            </a:r>
          </a:p>
          <a:p>
            <a:pPr algn="ctr"/>
            <a:r>
              <a:rPr lang="en-GB" sz="1400">
                <a:solidFill>
                  <a:schemeClr val="tx1">
                    <a:lumMod val="65000"/>
                    <a:lumOff val="35000"/>
                  </a:schemeClr>
                </a:solidFill>
                <a:latin typeface="Segoe UI" charset="0"/>
                <a:ea typeface="Segoe UI" charset="0"/>
                <a:cs typeface="Segoe UI" charset="0"/>
              </a:rPr>
              <a:t>Project Proposal</a:t>
            </a:r>
            <a:endParaRPr lang="id-ID" sz="1400">
              <a:solidFill>
                <a:schemeClr val="tx1">
                  <a:lumMod val="65000"/>
                  <a:lumOff val="35000"/>
                </a:schemeClr>
              </a:solidFill>
              <a:latin typeface="Segoe UI" charset="0"/>
              <a:ea typeface="Segoe UI" charset="0"/>
              <a:cs typeface="Segoe UI" charset="0"/>
            </a:endParaRPr>
          </a:p>
        </p:txBody>
      </p:sp>
      <p:sp>
        <p:nvSpPr>
          <p:cNvPr id="38" name="TextBox 37">
            <a:extLst>
              <a:ext uri="{FF2B5EF4-FFF2-40B4-BE49-F238E27FC236}">
                <a16:creationId xmlns:a16="http://schemas.microsoft.com/office/drawing/2014/main" id="{3DDF1816-9475-D61B-97A8-58ABDAD9C11C}"/>
              </a:ext>
            </a:extLst>
          </p:cNvPr>
          <p:cNvSpPr txBox="1"/>
          <p:nvPr/>
        </p:nvSpPr>
        <p:spPr>
          <a:xfrm>
            <a:off x="1987007" y="5723402"/>
            <a:ext cx="1530628" cy="523220"/>
          </a:xfrm>
          <a:prstGeom prst="rect">
            <a:avLst/>
          </a:prstGeom>
          <a:noFill/>
        </p:spPr>
        <p:txBody>
          <a:bodyPr wrap="square" rtlCol="0">
            <a:spAutoFit/>
          </a:bodyPr>
          <a:lstStyle/>
          <a:p>
            <a:pPr algn="ctr"/>
            <a:r>
              <a:rPr lang="en-GB" sz="1400" b="1">
                <a:solidFill>
                  <a:schemeClr val="tx1">
                    <a:lumMod val="65000"/>
                    <a:lumOff val="35000"/>
                  </a:schemeClr>
                </a:solidFill>
                <a:latin typeface="Segoe UI" charset="0"/>
                <a:ea typeface="Segoe UI" charset="0"/>
                <a:cs typeface="Segoe UI" charset="0"/>
              </a:rPr>
              <a:t>6 July</a:t>
            </a:r>
          </a:p>
          <a:p>
            <a:pPr algn="ctr"/>
            <a:r>
              <a:rPr lang="en-GB" sz="1400">
                <a:solidFill>
                  <a:schemeClr val="tx1">
                    <a:lumMod val="65000"/>
                    <a:lumOff val="35000"/>
                  </a:schemeClr>
                </a:solidFill>
                <a:latin typeface="Segoe UI" charset="0"/>
                <a:ea typeface="Segoe UI" charset="0"/>
                <a:cs typeface="Segoe UI" charset="0"/>
              </a:rPr>
              <a:t>Progress Report</a:t>
            </a:r>
            <a:endParaRPr lang="id-ID" sz="1400">
              <a:solidFill>
                <a:schemeClr val="tx1">
                  <a:lumMod val="65000"/>
                  <a:lumOff val="35000"/>
                </a:schemeClr>
              </a:solidFill>
              <a:latin typeface="Segoe UI" charset="0"/>
              <a:ea typeface="Segoe UI" charset="0"/>
              <a:cs typeface="Segoe UI" charset="0"/>
            </a:endParaRPr>
          </a:p>
        </p:txBody>
      </p:sp>
      <p:sp>
        <p:nvSpPr>
          <p:cNvPr id="40" name="TextBox 39">
            <a:extLst>
              <a:ext uri="{FF2B5EF4-FFF2-40B4-BE49-F238E27FC236}">
                <a16:creationId xmlns:a16="http://schemas.microsoft.com/office/drawing/2014/main" id="{DBE7A86F-122B-41C3-A830-FC57D891A9A8}"/>
              </a:ext>
            </a:extLst>
          </p:cNvPr>
          <p:cNvSpPr txBox="1"/>
          <p:nvPr/>
        </p:nvSpPr>
        <p:spPr>
          <a:xfrm>
            <a:off x="7908751" y="5631189"/>
            <a:ext cx="1175732" cy="738664"/>
          </a:xfrm>
          <a:prstGeom prst="rect">
            <a:avLst/>
          </a:prstGeom>
          <a:noFill/>
        </p:spPr>
        <p:txBody>
          <a:bodyPr wrap="square" rtlCol="0">
            <a:spAutoFit/>
          </a:bodyPr>
          <a:lstStyle/>
          <a:p>
            <a:pPr algn="ctr"/>
            <a:r>
              <a:rPr lang="en-GB" sz="1400" b="1">
                <a:solidFill>
                  <a:schemeClr val="tx1">
                    <a:lumMod val="65000"/>
                    <a:lumOff val="35000"/>
                  </a:schemeClr>
                </a:solidFill>
                <a:latin typeface="Segoe UI" charset="0"/>
                <a:ea typeface="Segoe UI" charset="0"/>
                <a:cs typeface="Segoe UI" charset="0"/>
              </a:rPr>
              <a:t>20 July</a:t>
            </a:r>
          </a:p>
          <a:p>
            <a:pPr algn="ctr"/>
            <a:r>
              <a:rPr lang="en-GB" sz="1400">
                <a:solidFill>
                  <a:schemeClr val="tx1">
                    <a:lumMod val="65000"/>
                    <a:lumOff val="35000"/>
                  </a:schemeClr>
                </a:solidFill>
                <a:latin typeface="Segoe UI" charset="0"/>
                <a:ea typeface="Segoe UI" charset="0"/>
                <a:cs typeface="Segoe UI" charset="0"/>
              </a:rPr>
              <a:t>Video Presentation</a:t>
            </a:r>
            <a:endParaRPr lang="id-ID" sz="1400">
              <a:solidFill>
                <a:schemeClr val="tx1">
                  <a:lumMod val="65000"/>
                  <a:lumOff val="35000"/>
                </a:schemeClr>
              </a:solidFill>
              <a:latin typeface="Segoe UI" charset="0"/>
              <a:ea typeface="Segoe UI" charset="0"/>
              <a:cs typeface="Segoe UI" charset="0"/>
            </a:endParaRPr>
          </a:p>
        </p:txBody>
      </p:sp>
      <p:sp>
        <p:nvSpPr>
          <p:cNvPr id="42" name="TextBox 41">
            <a:extLst>
              <a:ext uri="{FF2B5EF4-FFF2-40B4-BE49-F238E27FC236}">
                <a16:creationId xmlns:a16="http://schemas.microsoft.com/office/drawing/2014/main" id="{4CCF5105-CD4B-EC93-1D5F-47A21F70109C}"/>
              </a:ext>
            </a:extLst>
          </p:cNvPr>
          <p:cNvSpPr txBox="1"/>
          <p:nvPr/>
        </p:nvSpPr>
        <p:spPr>
          <a:xfrm>
            <a:off x="9708665" y="5674652"/>
            <a:ext cx="1175734" cy="523220"/>
          </a:xfrm>
          <a:prstGeom prst="rect">
            <a:avLst/>
          </a:prstGeom>
          <a:noFill/>
        </p:spPr>
        <p:txBody>
          <a:bodyPr wrap="square" rtlCol="0">
            <a:spAutoFit/>
          </a:bodyPr>
          <a:lstStyle/>
          <a:p>
            <a:pPr algn="ctr"/>
            <a:r>
              <a:rPr lang="en-GB" sz="1400" b="1">
                <a:solidFill>
                  <a:schemeClr val="tx1">
                    <a:lumMod val="65000"/>
                    <a:lumOff val="35000"/>
                  </a:schemeClr>
                </a:solidFill>
                <a:latin typeface="Segoe UI" charset="0"/>
                <a:ea typeface="Segoe UI" charset="0"/>
                <a:cs typeface="Segoe UI" charset="0"/>
              </a:rPr>
              <a:t>23 July</a:t>
            </a:r>
          </a:p>
          <a:p>
            <a:pPr algn="ctr"/>
            <a:r>
              <a:rPr lang="en-GB" sz="1400">
                <a:solidFill>
                  <a:schemeClr val="tx1">
                    <a:lumMod val="65000"/>
                    <a:lumOff val="35000"/>
                  </a:schemeClr>
                </a:solidFill>
                <a:latin typeface="Segoe UI" charset="0"/>
                <a:ea typeface="Segoe UI" charset="0"/>
                <a:cs typeface="Segoe UI" charset="0"/>
              </a:rPr>
              <a:t>Final Report</a:t>
            </a:r>
            <a:endParaRPr lang="id-ID" sz="1400">
              <a:solidFill>
                <a:schemeClr val="tx1">
                  <a:lumMod val="65000"/>
                  <a:lumOff val="35000"/>
                </a:schemeClr>
              </a:solidFill>
              <a:latin typeface="Segoe UI" charset="0"/>
              <a:ea typeface="Segoe UI" charset="0"/>
              <a:cs typeface="Segoe UI" charset="0"/>
            </a:endParaRPr>
          </a:p>
        </p:txBody>
      </p:sp>
      <p:sp>
        <p:nvSpPr>
          <p:cNvPr id="44" name="TextBox 43">
            <a:extLst>
              <a:ext uri="{FF2B5EF4-FFF2-40B4-BE49-F238E27FC236}">
                <a16:creationId xmlns:a16="http://schemas.microsoft.com/office/drawing/2014/main" id="{25D31270-7B33-1A16-CF78-5BCF685422F4}"/>
              </a:ext>
            </a:extLst>
          </p:cNvPr>
          <p:cNvSpPr txBox="1"/>
          <p:nvPr/>
        </p:nvSpPr>
        <p:spPr>
          <a:xfrm>
            <a:off x="325750" y="3090789"/>
            <a:ext cx="1847682" cy="523220"/>
          </a:xfrm>
          <a:prstGeom prst="rect">
            <a:avLst/>
          </a:prstGeom>
          <a:noFill/>
        </p:spPr>
        <p:txBody>
          <a:bodyPr wrap="square" lIns="91440" tIns="45720" rIns="91440" bIns="45720" rtlCol="0" anchor="t">
            <a:spAutoFit/>
          </a:bodyPr>
          <a:lstStyle/>
          <a:p>
            <a:r>
              <a:rPr lang="en-GB" sz="1400">
                <a:latin typeface="Segoe UI Light"/>
                <a:ea typeface="Segoe UI Light" charset="0"/>
                <a:cs typeface="Segoe UI Light"/>
              </a:rPr>
              <a:t>Initial Business Problem Proposal</a:t>
            </a:r>
            <a:endParaRPr lang="id-ID" sz="1400">
              <a:latin typeface="Segoe UI Light"/>
              <a:ea typeface="Segoe UI Light" charset="0"/>
              <a:cs typeface="Segoe UI Light"/>
            </a:endParaRPr>
          </a:p>
        </p:txBody>
      </p:sp>
      <p:sp>
        <p:nvSpPr>
          <p:cNvPr id="46" name="TextBox 45">
            <a:extLst>
              <a:ext uri="{FF2B5EF4-FFF2-40B4-BE49-F238E27FC236}">
                <a16:creationId xmlns:a16="http://schemas.microsoft.com/office/drawing/2014/main" id="{A4897E86-7AC5-FA58-1A80-ECB58D2D5167}"/>
              </a:ext>
            </a:extLst>
          </p:cNvPr>
          <p:cNvSpPr txBox="1"/>
          <p:nvPr/>
        </p:nvSpPr>
        <p:spPr>
          <a:xfrm>
            <a:off x="325750" y="2819005"/>
            <a:ext cx="1780715" cy="338554"/>
          </a:xfrm>
          <a:prstGeom prst="rect">
            <a:avLst/>
          </a:prstGeom>
          <a:noFill/>
        </p:spPr>
        <p:txBody>
          <a:bodyPr wrap="square" lIns="91440" tIns="45720" rIns="91440" bIns="45720" rtlCol="0" anchor="t">
            <a:spAutoFit/>
          </a:bodyPr>
          <a:lstStyle/>
          <a:p>
            <a:r>
              <a:rPr lang="en-GB" sz="1600">
                <a:latin typeface="Segoe UI"/>
                <a:ea typeface="Segoe UI" charset="0"/>
                <a:cs typeface="Segoe UI"/>
              </a:rPr>
              <a:t>Project Proposal</a:t>
            </a:r>
            <a:endParaRPr lang="id-ID" sz="1600">
              <a:latin typeface="Segoe UI"/>
              <a:ea typeface="Segoe UI" charset="0"/>
              <a:cs typeface="Segoe UI"/>
            </a:endParaRPr>
          </a:p>
        </p:txBody>
      </p:sp>
      <p:cxnSp>
        <p:nvCxnSpPr>
          <p:cNvPr id="48" name="Straight Connector 47">
            <a:extLst>
              <a:ext uri="{FF2B5EF4-FFF2-40B4-BE49-F238E27FC236}">
                <a16:creationId xmlns:a16="http://schemas.microsoft.com/office/drawing/2014/main" id="{97332C76-AF27-D40D-80A4-36570059C203}"/>
              </a:ext>
            </a:extLst>
          </p:cNvPr>
          <p:cNvCxnSpPr/>
          <p:nvPr/>
        </p:nvCxnSpPr>
        <p:spPr>
          <a:xfrm flipV="1">
            <a:off x="272500" y="3015495"/>
            <a:ext cx="0" cy="1815548"/>
          </a:xfrm>
          <a:prstGeom prst="line">
            <a:avLst/>
          </a:prstGeo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9948D63-9640-2AEC-3C4D-4D58FD8949DC}"/>
              </a:ext>
            </a:extLst>
          </p:cNvPr>
          <p:cNvSpPr/>
          <p:nvPr/>
        </p:nvSpPr>
        <p:spPr>
          <a:xfrm>
            <a:off x="224071" y="2949222"/>
            <a:ext cx="101679" cy="1016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52" name="Oval 51">
            <a:extLst>
              <a:ext uri="{FF2B5EF4-FFF2-40B4-BE49-F238E27FC236}">
                <a16:creationId xmlns:a16="http://schemas.microsoft.com/office/drawing/2014/main" id="{F31B2466-2525-8B20-DDF7-17957986A888}"/>
              </a:ext>
            </a:extLst>
          </p:cNvPr>
          <p:cNvSpPr/>
          <p:nvPr/>
        </p:nvSpPr>
        <p:spPr>
          <a:xfrm>
            <a:off x="229162" y="4789145"/>
            <a:ext cx="86676" cy="8667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54" name="TextBox 53">
            <a:extLst>
              <a:ext uri="{FF2B5EF4-FFF2-40B4-BE49-F238E27FC236}">
                <a16:creationId xmlns:a16="http://schemas.microsoft.com/office/drawing/2014/main" id="{08D169DB-703C-1157-6533-53DF46843344}"/>
              </a:ext>
            </a:extLst>
          </p:cNvPr>
          <p:cNvSpPr txBox="1"/>
          <p:nvPr/>
        </p:nvSpPr>
        <p:spPr>
          <a:xfrm>
            <a:off x="2189090" y="3130756"/>
            <a:ext cx="1847682" cy="830997"/>
          </a:xfrm>
          <a:prstGeom prst="rect">
            <a:avLst/>
          </a:prstGeom>
          <a:noFill/>
        </p:spPr>
        <p:txBody>
          <a:bodyPr wrap="square" lIns="91440" tIns="45720" rIns="91440" bIns="45720" rtlCol="0" anchor="t">
            <a:spAutoFit/>
          </a:bodyPr>
          <a:lstStyle/>
          <a:p>
            <a:r>
              <a:rPr lang="en-GB" sz="1200">
                <a:latin typeface="Segoe UI Light"/>
                <a:ea typeface="Segoe UI Light" charset="0"/>
                <a:cs typeface="Segoe UI Light"/>
              </a:rPr>
              <a:t>Data Cleaning Efforts and normalising and encoding the data took a great deal of time during project.</a:t>
            </a:r>
            <a:endParaRPr lang="id-ID" sz="1200">
              <a:latin typeface="Segoe UI Light"/>
              <a:ea typeface="Segoe UI Light" charset="0"/>
              <a:cs typeface="Segoe UI Light"/>
            </a:endParaRPr>
          </a:p>
        </p:txBody>
      </p:sp>
      <p:sp>
        <p:nvSpPr>
          <p:cNvPr id="56" name="TextBox 55">
            <a:extLst>
              <a:ext uri="{FF2B5EF4-FFF2-40B4-BE49-F238E27FC236}">
                <a16:creationId xmlns:a16="http://schemas.microsoft.com/office/drawing/2014/main" id="{D8089D41-F670-A737-E713-70C5837ECA0E}"/>
              </a:ext>
            </a:extLst>
          </p:cNvPr>
          <p:cNvSpPr txBox="1"/>
          <p:nvPr/>
        </p:nvSpPr>
        <p:spPr>
          <a:xfrm>
            <a:off x="2137210" y="2749081"/>
            <a:ext cx="2145814" cy="338554"/>
          </a:xfrm>
          <a:prstGeom prst="rect">
            <a:avLst/>
          </a:prstGeom>
          <a:noFill/>
        </p:spPr>
        <p:txBody>
          <a:bodyPr wrap="square" lIns="91440" tIns="45720" rIns="91440" bIns="45720" rtlCol="0" anchor="t">
            <a:spAutoFit/>
          </a:bodyPr>
          <a:lstStyle/>
          <a:p>
            <a:r>
              <a:rPr lang="en-GB" sz="1600">
                <a:latin typeface="Segoe UI"/>
                <a:ea typeface="Segoe UI" charset="0"/>
                <a:cs typeface="Segoe UI"/>
              </a:rPr>
              <a:t>Data Cleaning Efforts</a:t>
            </a:r>
            <a:endParaRPr lang="id-ID" sz="1600">
              <a:latin typeface="Segoe UI"/>
              <a:ea typeface="Segoe UI" charset="0"/>
              <a:cs typeface="Segoe UI"/>
            </a:endParaRPr>
          </a:p>
        </p:txBody>
      </p:sp>
      <p:cxnSp>
        <p:nvCxnSpPr>
          <p:cNvPr id="58" name="Straight Connector 57">
            <a:extLst>
              <a:ext uri="{FF2B5EF4-FFF2-40B4-BE49-F238E27FC236}">
                <a16:creationId xmlns:a16="http://schemas.microsoft.com/office/drawing/2014/main" id="{6E50F4B5-29E5-D079-13A7-D1847B58C3B1}"/>
              </a:ext>
            </a:extLst>
          </p:cNvPr>
          <p:cNvCxnSpPr/>
          <p:nvPr/>
        </p:nvCxnSpPr>
        <p:spPr>
          <a:xfrm flipV="1">
            <a:off x="2135840" y="2667273"/>
            <a:ext cx="0" cy="1815548"/>
          </a:xfrm>
          <a:prstGeom prst="line">
            <a:avLst/>
          </a:prstGeom>
          <a:ln/>
        </p:spPr>
        <p:style>
          <a:lnRef idx="1">
            <a:schemeClr val="accent2"/>
          </a:lnRef>
          <a:fillRef idx="0">
            <a:schemeClr val="accent2"/>
          </a:fillRef>
          <a:effectRef idx="0">
            <a:schemeClr val="accent2"/>
          </a:effectRef>
          <a:fontRef idx="minor">
            <a:schemeClr val="tx1"/>
          </a:fontRef>
        </p:style>
      </p:cxnSp>
      <p:sp>
        <p:nvSpPr>
          <p:cNvPr id="60" name="Oval 59">
            <a:extLst>
              <a:ext uri="{FF2B5EF4-FFF2-40B4-BE49-F238E27FC236}">
                <a16:creationId xmlns:a16="http://schemas.microsoft.com/office/drawing/2014/main" id="{801965D8-9F73-B127-003A-2524F6A1E71E}"/>
              </a:ext>
            </a:extLst>
          </p:cNvPr>
          <p:cNvSpPr/>
          <p:nvPr/>
        </p:nvSpPr>
        <p:spPr>
          <a:xfrm>
            <a:off x="2087411" y="2601000"/>
            <a:ext cx="101679" cy="1016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62" name="Oval 61">
            <a:extLst>
              <a:ext uri="{FF2B5EF4-FFF2-40B4-BE49-F238E27FC236}">
                <a16:creationId xmlns:a16="http://schemas.microsoft.com/office/drawing/2014/main" id="{E734133D-E3FC-6487-6B09-3A81D8E032ED}"/>
              </a:ext>
            </a:extLst>
          </p:cNvPr>
          <p:cNvSpPr/>
          <p:nvPr/>
        </p:nvSpPr>
        <p:spPr>
          <a:xfrm>
            <a:off x="2092502" y="4440923"/>
            <a:ext cx="86676" cy="8667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64" name="TextBox 63">
            <a:extLst>
              <a:ext uri="{FF2B5EF4-FFF2-40B4-BE49-F238E27FC236}">
                <a16:creationId xmlns:a16="http://schemas.microsoft.com/office/drawing/2014/main" id="{251A9B42-FDBC-FCE4-ECC5-77967BED6E44}"/>
              </a:ext>
            </a:extLst>
          </p:cNvPr>
          <p:cNvSpPr txBox="1"/>
          <p:nvPr/>
        </p:nvSpPr>
        <p:spPr>
          <a:xfrm>
            <a:off x="5328484" y="2628845"/>
            <a:ext cx="1847682" cy="1384995"/>
          </a:xfrm>
          <a:prstGeom prst="rect">
            <a:avLst/>
          </a:prstGeom>
          <a:noFill/>
        </p:spPr>
        <p:txBody>
          <a:bodyPr wrap="square" lIns="91440" tIns="45720" rIns="91440" bIns="45720" rtlCol="0" anchor="t">
            <a:spAutoFit/>
          </a:bodyPr>
          <a:lstStyle/>
          <a:p>
            <a:r>
              <a:rPr lang="en-GB" sz="1200">
                <a:latin typeface="Segoe UI Light"/>
                <a:ea typeface="Segoe UI Light" charset="0"/>
                <a:cs typeface="Segoe UI Light"/>
              </a:rPr>
              <a:t>Once the data was normalised, data modelling techniques were applied, while simultaneously performing exploratory data analysis.</a:t>
            </a:r>
            <a:endParaRPr lang="id-ID" sz="1200">
              <a:latin typeface="Segoe UI Light"/>
              <a:ea typeface="Segoe UI Light" charset="0"/>
              <a:cs typeface="Segoe UI Light"/>
            </a:endParaRPr>
          </a:p>
        </p:txBody>
      </p:sp>
      <p:sp>
        <p:nvSpPr>
          <p:cNvPr id="66" name="TextBox 65">
            <a:extLst>
              <a:ext uri="{FF2B5EF4-FFF2-40B4-BE49-F238E27FC236}">
                <a16:creationId xmlns:a16="http://schemas.microsoft.com/office/drawing/2014/main" id="{F718C397-2546-E637-0FE6-7D96A3F8CDA9}"/>
              </a:ext>
            </a:extLst>
          </p:cNvPr>
          <p:cNvSpPr txBox="1"/>
          <p:nvPr/>
        </p:nvSpPr>
        <p:spPr>
          <a:xfrm>
            <a:off x="5328484" y="2385816"/>
            <a:ext cx="2055007" cy="338554"/>
          </a:xfrm>
          <a:prstGeom prst="rect">
            <a:avLst/>
          </a:prstGeom>
          <a:noFill/>
        </p:spPr>
        <p:txBody>
          <a:bodyPr wrap="square" lIns="91440" tIns="45720" rIns="91440" bIns="45720" rtlCol="0" anchor="t">
            <a:spAutoFit/>
          </a:bodyPr>
          <a:lstStyle/>
          <a:p>
            <a:r>
              <a:rPr lang="en-GB" sz="1600">
                <a:latin typeface="Segoe UI"/>
                <a:ea typeface="Segoe UI" charset="0"/>
                <a:cs typeface="Segoe UI"/>
              </a:rPr>
              <a:t>Modelling and EDA</a:t>
            </a:r>
            <a:endParaRPr lang="id-ID" sz="1600">
              <a:latin typeface="Segoe UI"/>
              <a:ea typeface="Segoe UI" charset="0"/>
              <a:cs typeface="Segoe UI"/>
            </a:endParaRPr>
          </a:p>
        </p:txBody>
      </p:sp>
      <p:cxnSp>
        <p:nvCxnSpPr>
          <p:cNvPr id="68" name="Straight Connector 67">
            <a:extLst>
              <a:ext uri="{FF2B5EF4-FFF2-40B4-BE49-F238E27FC236}">
                <a16:creationId xmlns:a16="http://schemas.microsoft.com/office/drawing/2014/main" id="{2802770B-D870-8060-F283-16EB0FC6122D}"/>
              </a:ext>
            </a:extLst>
          </p:cNvPr>
          <p:cNvCxnSpPr/>
          <p:nvPr/>
        </p:nvCxnSpPr>
        <p:spPr>
          <a:xfrm flipV="1">
            <a:off x="5267732" y="2327196"/>
            <a:ext cx="0" cy="1815548"/>
          </a:xfrm>
          <a:prstGeom prst="line">
            <a:avLst/>
          </a:prstGeom>
          <a:ln/>
        </p:spPr>
        <p:style>
          <a:lnRef idx="1">
            <a:schemeClr val="accent5"/>
          </a:lnRef>
          <a:fillRef idx="0">
            <a:schemeClr val="accent5"/>
          </a:fillRef>
          <a:effectRef idx="0">
            <a:schemeClr val="accent5"/>
          </a:effectRef>
          <a:fontRef idx="minor">
            <a:schemeClr val="tx1"/>
          </a:fontRef>
        </p:style>
      </p:cxnSp>
      <p:sp>
        <p:nvSpPr>
          <p:cNvPr id="70" name="Oval 69">
            <a:extLst>
              <a:ext uri="{FF2B5EF4-FFF2-40B4-BE49-F238E27FC236}">
                <a16:creationId xmlns:a16="http://schemas.microsoft.com/office/drawing/2014/main" id="{89149B9E-EDDD-2A73-96B4-60285D32C657}"/>
              </a:ext>
            </a:extLst>
          </p:cNvPr>
          <p:cNvSpPr/>
          <p:nvPr/>
        </p:nvSpPr>
        <p:spPr>
          <a:xfrm>
            <a:off x="5216892" y="2269977"/>
            <a:ext cx="101679" cy="1016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74" name="TextBox 73">
            <a:extLst>
              <a:ext uri="{FF2B5EF4-FFF2-40B4-BE49-F238E27FC236}">
                <a16:creationId xmlns:a16="http://schemas.microsoft.com/office/drawing/2014/main" id="{0FE0F0FE-05B8-8A79-4DB0-E6E556228BD0}"/>
              </a:ext>
            </a:extLst>
          </p:cNvPr>
          <p:cNvSpPr txBox="1"/>
          <p:nvPr/>
        </p:nvSpPr>
        <p:spPr>
          <a:xfrm>
            <a:off x="10364543" y="2764756"/>
            <a:ext cx="1890870" cy="769441"/>
          </a:xfrm>
          <a:prstGeom prst="rect">
            <a:avLst/>
          </a:prstGeom>
          <a:noFill/>
        </p:spPr>
        <p:txBody>
          <a:bodyPr wrap="square" lIns="91440" tIns="45720" rIns="91440" bIns="45720" rtlCol="0" anchor="t">
            <a:spAutoFit/>
          </a:bodyPr>
          <a:lstStyle/>
          <a:p>
            <a:r>
              <a:rPr lang="en-GB" sz="1100">
                <a:latin typeface="Segoe UI Light"/>
                <a:ea typeface="Segoe UI Light" charset="0"/>
                <a:cs typeface="Segoe UI Light"/>
              </a:rPr>
              <a:t>Beyond the scope of this project, we will discuss what might be accomplished in future iterations</a:t>
            </a:r>
            <a:endParaRPr lang="id-ID" sz="1100">
              <a:latin typeface="Segoe UI Light"/>
              <a:ea typeface="Segoe UI Light" charset="0"/>
              <a:cs typeface="Segoe UI Light"/>
            </a:endParaRPr>
          </a:p>
        </p:txBody>
      </p:sp>
      <p:sp>
        <p:nvSpPr>
          <p:cNvPr id="76" name="TextBox 75">
            <a:extLst>
              <a:ext uri="{FF2B5EF4-FFF2-40B4-BE49-F238E27FC236}">
                <a16:creationId xmlns:a16="http://schemas.microsoft.com/office/drawing/2014/main" id="{4788278B-F627-CED4-87BD-8A0B8C6BD32F}"/>
              </a:ext>
            </a:extLst>
          </p:cNvPr>
          <p:cNvSpPr txBox="1"/>
          <p:nvPr/>
        </p:nvSpPr>
        <p:spPr>
          <a:xfrm>
            <a:off x="10104589" y="2281995"/>
            <a:ext cx="2151514" cy="338554"/>
          </a:xfrm>
          <a:prstGeom prst="rect">
            <a:avLst/>
          </a:prstGeom>
          <a:noFill/>
        </p:spPr>
        <p:txBody>
          <a:bodyPr wrap="square" lIns="91440" tIns="45720" rIns="91440" bIns="45720" rtlCol="0" anchor="t">
            <a:spAutoFit/>
          </a:bodyPr>
          <a:lstStyle/>
          <a:p>
            <a:r>
              <a:rPr lang="en-GB" sz="1600">
                <a:latin typeface="Segoe UI"/>
                <a:ea typeface="Segoe UI" charset="0"/>
                <a:cs typeface="Segoe UI"/>
              </a:rPr>
              <a:t>Future Iterations</a:t>
            </a:r>
            <a:endParaRPr lang="id-ID" sz="1600">
              <a:latin typeface="Segoe UI"/>
              <a:ea typeface="Segoe UI" charset="0"/>
              <a:cs typeface="Segoe UI"/>
            </a:endParaRPr>
          </a:p>
        </p:txBody>
      </p:sp>
      <p:cxnSp>
        <p:nvCxnSpPr>
          <p:cNvPr id="78" name="Straight Connector 77">
            <a:extLst>
              <a:ext uri="{FF2B5EF4-FFF2-40B4-BE49-F238E27FC236}">
                <a16:creationId xmlns:a16="http://schemas.microsoft.com/office/drawing/2014/main" id="{C4F26AC0-7E33-E312-483A-CD3246847CEA}"/>
              </a:ext>
            </a:extLst>
          </p:cNvPr>
          <p:cNvCxnSpPr>
            <a:cxnSpLocks/>
          </p:cNvCxnSpPr>
          <p:nvPr/>
        </p:nvCxnSpPr>
        <p:spPr>
          <a:xfrm flipH="1" flipV="1">
            <a:off x="8016793" y="2649557"/>
            <a:ext cx="22579" cy="1355543"/>
          </a:xfrm>
          <a:prstGeom prst="line">
            <a:avLst/>
          </a:prstGeom>
          <a:ln/>
        </p:spPr>
        <p:style>
          <a:lnRef idx="1">
            <a:schemeClr val="accent6"/>
          </a:lnRef>
          <a:fillRef idx="0">
            <a:schemeClr val="accent6"/>
          </a:fillRef>
          <a:effectRef idx="0">
            <a:schemeClr val="accent6"/>
          </a:effectRef>
          <a:fontRef idx="minor">
            <a:schemeClr val="tx1"/>
          </a:fontRef>
        </p:style>
      </p:cxnSp>
      <p:sp>
        <p:nvSpPr>
          <p:cNvPr id="80" name="Oval 79">
            <a:extLst>
              <a:ext uri="{FF2B5EF4-FFF2-40B4-BE49-F238E27FC236}">
                <a16:creationId xmlns:a16="http://schemas.microsoft.com/office/drawing/2014/main" id="{1A1C61B9-742A-1E5D-683B-993C901ACC75}"/>
              </a:ext>
            </a:extLst>
          </p:cNvPr>
          <p:cNvSpPr/>
          <p:nvPr/>
        </p:nvSpPr>
        <p:spPr>
          <a:xfrm>
            <a:off x="7968364" y="2616433"/>
            <a:ext cx="101679" cy="101679"/>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84" name="Rounded Rectangle 14">
            <a:extLst>
              <a:ext uri="{FF2B5EF4-FFF2-40B4-BE49-F238E27FC236}">
                <a16:creationId xmlns:a16="http://schemas.microsoft.com/office/drawing/2014/main" id="{C69F2147-0F0C-7C81-0B29-FA8DE924559F}"/>
              </a:ext>
            </a:extLst>
          </p:cNvPr>
          <p:cNvSpPr/>
          <p:nvPr/>
        </p:nvSpPr>
        <p:spPr>
          <a:xfrm>
            <a:off x="1665626" y="4410084"/>
            <a:ext cx="3244596" cy="13252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86" name="Rounded Rectangle 14">
            <a:extLst>
              <a:ext uri="{FF2B5EF4-FFF2-40B4-BE49-F238E27FC236}">
                <a16:creationId xmlns:a16="http://schemas.microsoft.com/office/drawing/2014/main" id="{2C15E2A8-41CE-1599-7877-C39179870513}"/>
              </a:ext>
            </a:extLst>
          </p:cNvPr>
          <p:cNvSpPr/>
          <p:nvPr/>
        </p:nvSpPr>
        <p:spPr>
          <a:xfrm>
            <a:off x="2163721" y="4245848"/>
            <a:ext cx="3244596" cy="132522"/>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88" name="TextBox 87">
            <a:extLst>
              <a:ext uri="{FF2B5EF4-FFF2-40B4-BE49-F238E27FC236}">
                <a16:creationId xmlns:a16="http://schemas.microsoft.com/office/drawing/2014/main" id="{0B63ADD2-A468-B879-0283-30BD56868F9B}"/>
              </a:ext>
            </a:extLst>
          </p:cNvPr>
          <p:cNvSpPr txBox="1"/>
          <p:nvPr/>
        </p:nvSpPr>
        <p:spPr>
          <a:xfrm>
            <a:off x="4351527" y="5681666"/>
            <a:ext cx="1953913" cy="523220"/>
          </a:xfrm>
          <a:prstGeom prst="rect">
            <a:avLst/>
          </a:prstGeom>
          <a:noFill/>
        </p:spPr>
        <p:txBody>
          <a:bodyPr wrap="square" rtlCol="0">
            <a:spAutoFit/>
          </a:bodyPr>
          <a:lstStyle/>
          <a:p>
            <a:pPr algn="ctr"/>
            <a:r>
              <a:rPr lang="en-GB" sz="1400" b="1">
                <a:solidFill>
                  <a:schemeClr val="tx1">
                    <a:lumMod val="65000"/>
                    <a:lumOff val="35000"/>
                  </a:schemeClr>
                </a:solidFill>
                <a:latin typeface="Segoe UI" charset="0"/>
                <a:ea typeface="Segoe UI" charset="0"/>
                <a:cs typeface="Segoe UI" charset="0"/>
              </a:rPr>
              <a:t>15 July – 18 July</a:t>
            </a:r>
          </a:p>
          <a:p>
            <a:pPr algn="ctr"/>
            <a:r>
              <a:rPr lang="en-GB" sz="1400">
                <a:solidFill>
                  <a:schemeClr val="tx1">
                    <a:lumMod val="65000"/>
                    <a:lumOff val="35000"/>
                  </a:schemeClr>
                </a:solidFill>
                <a:latin typeface="Segoe UI" charset="0"/>
                <a:ea typeface="Segoe UI" charset="0"/>
                <a:cs typeface="Segoe UI" charset="0"/>
              </a:rPr>
              <a:t>Data Analysis</a:t>
            </a:r>
            <a:endParaRPr lang="id-ID" sz="1400">
              <a:solidFill>
                <a:schemeClr val="tx1">
                  <a:lumMod val="65000"/>
                  <a:lumOff val="35000"/>
                </a:schemeClr>
              </a:solidFill>
              <a:latin typeface="Segoe UI" charset="0"/>
              <a:ea typeface="Segoe UI" charset="0"/>
              <a:cs typeface="Segoe UI" charset="0"/>
            </a:endParaRPr>
          </a:p>
        </p:txBody>
      </p:sp>
      <p:sp>
        <p:nvSpPr>
          <p:cNvPr id="90" name="TextBox 89">
            <a:extLst>
              <a:ext uri="{FF2B5EF4-FFF2-40B4-BE49-F238E27FC236}">
                <a16:creationId xmlns:a16="http://schemas.microsoft.com/office/drawing/2014/main" id="{1BCB5BF0-8E3C-544B-A8D2-14E90CFC1CA1}"/>
              </a:ext>
            </a:extLst>
          </p:cNvPr>
          <p:cNvSpPr txBox="1"/>
          <p:nvPr/>
        </p:nvSpPr>
        <p:spPr>
          <a:xfrm>
            <a:off x="7880288" y="2266226"/>
            <a:ext cx="2151514" cy="338554"/>
          </a:xfrm>
          <a:prstGeom prst="rect">
            <a:avLst/>
          </a:prstGeom>
          <a:noFill/>
        </p:spPr>
        <p:txBody>
          <a:bodyPr wrap="square" lIns="91440" tIns="45720" rIns="91440" bIns="45720" rtlCol="0" anchor="t">
            <a:spAutoFit/>
          </a:bodyPr>
          <a:lstStyle/>
          <a:p>
            <a:r>
              <a:rPr lang="en-GB" sz="1600">
                <a:latin typeface="Segoe UI"/>
                <a:ea typeface="Segoe UI" charset="0"/>
                <a:cs typeface="Segoe UI"/>
              </a:rPr>
              <a:t>Final Project Delivery</a:t>
            </a:r>
            <a:endParaRPr lang="id-ID" sz="1600">
              <a:latin typeface="Segoe UI"/>
              <a:ea typeface="Segoe UI" charset="0"/>
              <a:cs typeface="Segoe UI"/>
            </a:endParaRPr>
          </a:p>
        </p:txBody>
      </p:sp>
      <p:cxnSp>
        <p:nvCxnSpPr>
          <p:cNvPr id="92" name="Straight Connector 91">
            <a:extLst>
              <a:ext uri="{FF2B5EF4-FFF2-40B4-BE49-F238E27FC236}">
                <a16:creationId xmlns:a16="http://schemas.microsoft.com/office/drawing/2014/main" id="{594E54FF-2DEE-BE84-77BD-3A7727252F1B}"/>
              </a:ext>
            </a:extLst>
          </p:cNvPr>
          <p:cNvCxnSpPr>
            <a:cxnSpLocks/>
          </p:cNvCxnSpPr>
          <p:nvPr/>
        </p:nvCxnSpPr>
        <p:spPr>
          <a:xfrm flipV="1">
            <a:off x="10221556" y="2742567"/>
            <a:ext cx="0" cy="1023395"/>
          </a:xfrm>
          <a:prstGeom prst="line">
            <a:avLst/>
          </a:prstGeom>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224CBAFA-D687-14F9-F708-E4B5A1405B4B}"/>
              </a:ext>
            </a:extLst>
          </p:cNvPr>
          <p:cNvSpPr/>
          <p:nvPr/>
        </p:nvSpPr>
        <p:spPr>
          <a:xfrm>
            <a:off x="10178218" y="2745339"/>
            <a:ext cx="86676" cy="8667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Segoe UI Light" charset="0"/>
              <a:ea typeface="Segoe UI Light" charset="0"/>
              <a:cs typeface="Segoe UI Light" charset="0"/>
            </a:endParaRPr>
          </a:p>
        </p:txBody>
      </p:sp>
      <p:sp>
        <p:nvSpPr>
          <p:cNvPr id="96" name="TextBox 95">
            <a:extLst>
              <a:ext uri="{FF2B5EF4-FFF2-40B4-BE49-F238E27FC236}">
                <a16:creationId xmlns:a16="http://schemas.microsoft.com/office/drawing/2014/main" id="{B8BBE16A-E50B-C761-64E7-5F52AED592BD}"/>
              </a:ext>
            </a:extLst>
          </p:cNvPr>
          <p:cNvSpPr txBox="1"/>
          <p:nvPr/>
        </p:nvSpPr>
        <p:spPr>
          <a:xfrm>
            <a:off x="8180764" y="2584427"/>
            <a:ext cx="1890870" cy="600164"/>
          </a:xfrm>
          <a:prstGeom prst="rect">
            <a:avLst/>
          </a:prstGeom>
          <a:noFill/>
        </p:spPr>
        <p:txBody>
          <a:bodyPr wrap="square" lIns="91440" tIns="45720" rIns="91440" bIns="45720" rtlCol="0" anchor="t">
            <a:spAutoFit/>
          </a:bodyPr>
          <a:lstStyle/>
          <a:p>
            <a:r>
              <a:rPr lang="en-GB" sz="1100">
                <a:latin typeface="Segoe UI Light"/>
                <a:ea typeface="Segoe UI Light" charset="0"/>
                <a:cs typeface="Segoe UI Light"/>
              </a:rPr>
              <a:t>Final Delivery includes presenting our findings via presentation and report.</a:t>
            </a:r>
            <a:endParaRPr lang="id-ID" sz="1100">
              <a:latin typeface="Segoe UI Light"/>
              <a:ea typeface="Segoe UI Light" charset="0"/>
              <a:cs typeface="Segoe UI Light"/>
            </a:endParaRPr>
          </a:p>
        </p:txBody>
      </p:sp>
      <p:cxnSp>
        <p:nvCxnSpPr>
          <p:cNvPr id="98" name="Straight Connector 97">
            <a:extLst>
              <a:ext uri="{FF2B5EF4-FFF2-40B4-BE49-F238E27FC236}">
                <a16:creationId xmlns:a16="http://schemas.microsoft.com/office/drawing/2014/main" id="{690D53F7-8DEB-8DF0-699D-78ED4000CE5E}"/>
              </a:ext>
            </a:extLst>
          </p:cNvPr>
          <p:cNvCxnSpPr/>
          <p:nvPr/>
        </p:nvCxnSpPr>
        <p:spPr>
          <a:xfrm>
            <a:off x="2689170" y="4631475"/>
            <a:ext cx="8007" cy="934996"/>
          </a:xfrm>
          <a:prstGeom prst="line">
            <a:avLst/>
          </a:prstGeom>
          <a:ln/>
        </p:spPr>
        <p:style>
          <a:lnRef idx="1">
            <a:schemeClr val="accent2"/>
          </a:lnRef>
          <a:fillRef idx="0">
            <a:schemeClr val="accent2"/>
          </a:fillRef>
          <a:effectRef idx="0">
            <a:schemeClr val="accent2"/>
          </a:effectRef>
          <a:fontRef idx="minor">
            <a:schemeClr val="tx1"/>
          </a:fontRef>
        </p:style>
      </p:cxnSp>
      <p:sp>
        <p:nvSpPr>
          <p:cNvPr id="99" name="Oval 98">
            <a:extLst>
              <a:ext uri="{FF2B5EF4-FFF2-40B4-BE49-F238E27FC236}">
                <a16:creationId xmlns:a16="http://schemas.microsoft.com/office/drawing/2014/main" id="{FF357D93-5D76-577D-0684-BCAA4719467F}"/>
              </a:ext>
            </a:extLst>
          </p:cNvPr>
          <p:cNvSpPr/>
          <p:nvPr/>
        </p:nvSpPr>
        <p:spPr>
          <a:xfrm flipH="1">
            <a:off x="2604803" y="5496574"/>
            <a:ext cx="194562" cy="194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latin typeface="Segoe UI Light" charset="0"/>
              <a:ea typeface="Segoe UI Light" charset="0"/>
              <a:cs typeface="Segoe UI Light" charset="0"/>
            </a:endParaRPr>
          </a:p>
        </p:txBody>
      </p:sp>
      <p:sp>
        <p:nvSpPr>
          <p:cNvPr id="100" name="Oval 99">
            <a:extLst>
              <a:ext uri="{FF2B5EF4-FFF2-40B4-BE49-F238E27FC236}">
                <a16:creationId xmlns:a16="http://schemas.microsoft.com/office/drawing/2014/main" id="{2AB673A7-F182-BEAF-0379-94A55C6FBD30}"/>
              </a:ext>
            </a:extLst>
          </p:cNvPr>
          <p:cNvSpPr/>
          <p:nvPr/>
        </p:nvSpPr>
        <p:spPr>
          <a:xfrm flipH="1">
            <a:off x="5192727" y="5395933"/>
            <a:ext cx="194562" cy="194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latin typeface="Segoe UI Light" charset="0"/>
              <a:ea typeface="Segoe UI Light" charset="0"/>
              <a:cs typeface="Segoe UI Light" charset="0"/>
            </a:endParaRPr>
          </a:p>
        </p:txBody>
      </p:sp>
      <p:sp>
        <p:nvSpPr>
          <p:cNvPr id="101" name="Oval 100">
            <a:extLst>
              <a:ext uri="{FF2B5EF4-FFF2-40B4-BE49-F238E27FC236}">
                <a16:creationId xmlns:a16="http://schemas.microsoft.com/office/drawing/2014/main" id="{EA1D3B37-A5A2-6290-D405-91887BDB31FE}"/>
              </a:ext>
            </a:extLst>
          </p:cNvPr>
          <p:cNvSpPr/>
          <p:nvPr/>
        </p:nvSpPr>
        <p:spPr>
          <a:xfrm flipH="1">
            <a:off x="8398878" y="5439065"/>
            <a:ext cx="194562" cy="194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latin typeface="Segoe UI Light" charset="0"/>
              <a:ea typeface="Segoe UI Light" charset="0"/>
              <a:cs typeface="Segoe UI Light" charset="0"/>
            </a:endParaRPr>
          </a:p>
        </p:txBody>
      </p:sp>
      <p:sp>
        <p:nvSpPr>
          <p:cNvPr id="102" name="Oval 101">
            <a:extLst>
              <a:ext uri="{FF2B5EF4-FFF2-40B4-BE49-F238E27FC236}">
                <a16:creationId xmlns:a16="http://schemas.microsoft.com/office/drawing/2014/main" id="{F459B663-890E-21E0-8DFD-28F51627FFCA}"/>
              </a:ext>
            </a:extLst>
          </p:cNvPr>
          <p:cNvSpPr/>
          <p:nvPr/>
        </p:nvSpPr>
        <p:spPr>
          <a:xfrm flipH="1">
            <a:off x="10196048" y="5424687"/>
            <a:ext cx="194562" cy="1945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FFFFFF"/>
              </a:solidFill>
              <a:latin typeface="Segoe UI Light" charset="0"/>
              <a:ea typeface="Segoe UI Light" charset="0"/>
              <a:cs typeface="Segoe UI Light" charset="0"/>
            </a:endParaRPr>
          </a:p>
        </p:txBody>
      </p:sp>
      <p:pic>
        <p:nvPicPr>
          <p:cNvPr id="7" name="Audio 6">
            <a:hlinkClick r:id="" action="ppaction://media"/>
            <a:extLst>
              <a:ext uri="{FF2B5EF4-FFF2-40B4-BE49-F238E27FC236}">
                <a16:creationId xmlns:a16="http://schemas.microsoft.com/office/drawing/2014/main" id="{1737FBBD-2A6C-D31F-3BD5-F8A90F2D43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06583782"/>
      </p:ext>
    </p:extLst>
  </p:cSld>
  <p:clrMapOvr>
    <a:masterClrMapping/>
  </p:clrMapOvr>
  <mc:AlternateContent xmlns:mc="http://schemas.openxmlformats.org/markup-compatibility/2006" xmlns:p14="http://schemas.microsoft.com/office/powerpoint/2010/main">
    <mc:Choice Requires="p14">
      <p:transition spd="slow" p14:dur="2000" advTm="29909"/>
    </mc:Choice>
    <mc:Fallback xmlns="">
      <p:transition spd="slow" advTm="2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446B7E6-8568-417F-959E-DB3D1E7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1" name="Rectangle 10">
            <a:extLst>
              <a:ext uri="{FF2B5EF4-FFF2-40B4-BE49-F238E27FC236}">
                <a16:creationId xmlns:a16="http://schemas.microsoft.com/office/drawing/2014/main" id="{54047A07-72EC-41BC-A55F-C264F639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ur checkered floor design">
            <a:extLst>
              <a:ext uri="{FF2B5EF4-FFF2-40B4-BE49-F238E27FC236}">
                <a16:creationId xmlns:a16="http://schemas.microsoft.com/office/drawing/2014/main" id="{375C6C42-2773-44E8-E920-7B5157BE147E}"/>
              </a:ext>
            </a:extLst>
          </p:cNvPr>
          <p:cNvPicPr>
            <a:picLocks noChangeAspect="1"/>
          </p:cNvPicPr>
          <p:nvPr/>
        </p:nvPicPr>
        <p:blipFill rotWithShape="1">
          <a:blip r:embed="rId2">
            <a:alphaModFix amt="40000"/>
          </a:blip>
          <a:srcRect t="11798" r="-2" b="4963"/>
          <a:stretch/>
        </p:blipFill>
        <p:spPr>
          <a:xfrm>
            <a:off x="20" y="10"/>
            <a:ext cx="12191980" cy="6857990"/>
          </a:xfrm>
          <a:prstGeom prst="rect">
            <a:avLst/>
          </a:prstGeom>
        </p:spPr>
      </p:pic>
      <p:sp>
        <p:nvSpPr>
          <p:cNvPr id="2" name="Title 1">
            <a:extLst>
              <a:ext uri="{FF2B5EF4-FFF2-40B4-BE49-F238E27FC236}">
                <a16:creationId xmlns:a16="http://schemas.microsoft.com/office/drawing/2014/main" id="{647E2EEB-CE27-0BDF-1AD7-098572B5A312}"/>
              </a:ext>
            </a:extLst>
          </p:cNvPr>
          <p:cNvSpPr>
            <a:spLocks noGrp="1"/>
          </p:cNvSpPr>
          <p:nvPr>
            <p:ph type="title"/>
          </p:nvPr>
        </p:nvSpPr>
        <p:spPr>
          <a:xfrm>
            <a:off x="810001" y="1449147"/>
            <a:ext cx="10572000" cy="3732453"/>
          </a:xfrm>
        </p:spPr>
        <p:txBody>
          <a:bodyPr vert="horz" lIns="91440" tIns="45720" rIns="91440" bIns="45720" rtlCol="0" anchor="b">
            <a:normAutofit/>
          </a:bodyPr>
          <a:lstStyle/>
          <a:p>
            <a:pPr algn="l"/>
            <a:r>
              <a:rPr lang="en-US" sz="5400"/>
              <a:t>Data Overview</a:t>
            </a:r>
          </a:p>
        </p:txBody>
      </p:sp>
      <p:sp>
        <p:nvSpPr>
          <p:cNvPr id="3" name="Text Placeholder 2">
            <a:extLst>
              <a:ext uri="{FF2B5EF4-FFF2-40B4-BE49-F238E27FC236}">
                <a16:creationId xmlns:a16="http://schemas.microsoft.com/office/drawing/2014/main" id="{C7D769BD-7A7B-368E-E6BA-50A64A405830}"/>
              </a:ext>
            </a:extLst>
          </p:cNvPr>
          <p:cNvSpPr>
            <a:spLocks noGrp="1"/>
          </p:cNvSpPr>
          <p:nvPr>
            <p:ph type="body" idx="1"/>
          </p:nvPr>
        </p:nvSpPr>
        <p:spPr>
          <a:xfrm>
            <a:off x="810001" y="5280847"/>
            <a:ext cx="10572000" cy="434974"/>
          </a:xfrm>
        </p:spPr>
        <p:txBody>
          <a:bodyPr vert="horz" lIns="91440" tIns="45720" rIns="91440" bIns="45720" rtlCol="0" anchor="t">
            <a:normAutofit/>
          </a:bodyPr>
          <a:lstStyle/>
          <a:p>
            <a:pPr algn="l"/>
            <a:endParaRPr lang="en-US"/>
          </a:p>
        </p:txBody>
      </p:sp>
    </p:spTree>
    <p:extLst>
      <p:ext uri="{BB962C8B-B14F-4D97-AF65-F5344CB8AC3E}">
        <p14:creationId xmlns:p14="http://schemas.microsoft.com/office/powerpoint/2010/main" val="274112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DA469-2E6F-A5B8-4AA5-709C9AC82556}"/>
              </a:ext>
            </a:extLst>
          </p:cNvPr>
          <p:cNvSpPr>
            <a:spLocks noGrp="1"/>
          </p:cNvSpPr>
          <p:nvPr>
            <p:ph type="title"/>
          </p:nvPr>
        </p:nvSpPr>
        <p:spPr>
          <a:xfrm>
            <a:off x="810000" y="447188"/>
            <a:ext cx="11161469" cy="970450"/>
          </a:xfrm>
        </p:spPr>
        <p:txBody>
          <a:bodyPr/>
          <a:lstStyle/>
          <a:p>
            <a:r>
              <a:rPr lang="en-GB" b="0"/>
              <a:t>Annual Developer Salary + GDP per Capita</a:t>
            </a:r>
          </a:p>
        </p:txBody>
      </p:sp>
      <p:sp>
        <p:nvSpPr>
          <p:cNvPr id="3" name="Content Placeholder 2">
            <a:extLst>
              <a:ext uri="{FF2B5EF4-FFF2-40B4-BE49-F238E27FC236}">
                <a16:creationId xmlns:a16="http://schemas.microsoft.com/office/drawing/2014/main" id="{92BF296E-8C20-D4FC-70EF-E1BF0D71477E}"/>
              </a:ext>
            </a:extLst>
          </p:cNvPr>
          <p:cNvSpPr>
            <a:spLocks noGrp="1"/>
          </p:cNvSpPr>
          <p:nvPr>
            <p:ph idx="1"/>
          </p:nvPr>
        </p:nvSpPr>
        <p:spPr/>
        <p:txBody>
          <a:bodyPr vert="horz" lIns="91440" tIns="45720" rIns="91440" bIns="45720" rtlCol="0" anchor="t">
            <a:normAutofit/>
          </a:bodyPr>
          <a:lstStyle/>
          <a:p>
            <a:pPr marL="0" indent="0">
              <a:buNone/>
            </a:pPr>
            <a:endParaRPr lang="en-GB"/>
          </a:p>
          <a:p>
            <a:endParaRPr lang="en-GB"/>
          </a:p>
        </p:txBody>
      </p:sp>
      <p:sp>
        <p:nvSpPr>
          <p:cNvPr id="5" name="TextBox 4">
            <a:extLst>
              <a:ext uri="{FF2B5EF4-FFF2-40B4-BE49-F238E27FC236}">
                <a16:creationId xmlns:a16="http://schemas.microsoft.com/office/drawing/2014/main" id="{F07A1D98-B03F-BE90-BD68-5EDBF0BADBC9}"/>
              </a:ext>
            </a:extLst>
          </p:cNvPr>
          <p:cNvSpPr txBox="1"/>
          <p:nvPr/>
        </p:nvSpPr>
        <p:spPr>
          <a:xfrm>
            <a:off x="353683" y="2237118"/>
            <a:ext cx="557553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a:t>Publicly available data source from Stack Overflow</a:t>
            </a:r>
          </a:p>
          <a:p>
            <a:pPr marL="285750" indent="-285750">
              <a:buFont typeface="Arial"/>
              <a:buChar char="•"/>
            </a:pPr>
            <a:r>
              <a:rPr lang="en-GB"/>
              <a:t>Annual survey administered to programmers, developers, data professionals</a:t>
            </a:r>
          </a:p>
          <a:p>
            <a:pPr marL="285750" indent="-285750">
              <a:buFont typeface="Arial"/>
              <a:buChar char="•"/>
            </a:pPr>
            <a:r>
              <a:rPr lang="en-GB"/>
              <a:t>2011 – 2021 concise and normalised data</a:t>
            </a:r>
          </a:p>
          <a:p>
            <a:pPr marL="285750" indent="-285750">
              <a:buFont typeface="Arial"/>
              <a:buChar char="•"/>
            </a:pPr>
            <a:r>
              <a:rPr lang="en-GB"/>
              <a:t>In the format of csv files</a:t>
            </a:r>
          </a:p>
          <a:p>
            <a:pPr marL="285750" indent="-285750">
              <a:buFont typeface="Arial"/>
              <a:buChar char="•"/>
            </a:pPr>
            <a:endParaRPr lang="en-GB"/>
          </a:p>
        </p:txBody>
      </p:sp>
      <p:pic>
        <p:nvPicPr>
          <p:cNvPr id="4" name="Picture 5" descr="Table&#10;&#10;Description automatically generated">
            <a:extLst>
              <a:ext uri="{FF2B5EF4-FFF2-40B4-BE49-F238E27FC236}">
                <a16:creationId xmlns:a16="http://schemas.microsoft.com/office/drawing/2014/main" id="{F7053B26-2191-43F7-EC75-D18845FC074D}"/>
              </a:ext>
            </a:extLst>
          </p:cNvPr>
          <p:cNvPicPr>
            <a:picLocks noChangeAspect="1"/>
          </p:cNvPicPr>
          <p:nvPr/>
        </p:nvPicPr>
        <p:blipFill>
          <a:blip r:embed="rId3"/>
          <a:stretch>
            <a:fillRect/>
          </a:stretch>
        </p:blipFill>
        <p:spPr>
          <a:xfrm>
            <a:off x="6392175" y="4166773"/>
            <a:ext cx="5546784" cy="2205056"/>
          </a:xfrm>
          <a:prstGeom prst="rect">
            <a:avLst/>
          </a:prstGeom>
        </p:spPr>
      </p:pic>
      <p:pic>
        <p:nvPicPr>
          <p:cNvPr id="6" name="Picture 6" descr="Table&#10;&#10;Description automatically generated">
            <a:extLst>
              <a:ext uri="{FF2B5EF4-FFF2-40B4-BE49-F238E27FC236}">
                <a16:creationId xmlns:a16="http://schemas.microsoft.com/office/drawing/2014/main" id="{5FC5DA8F-7966-612B-ACE0-6DE8ED79822A}"/>
              </a:ext>
            </a:extLst>
          </p:cNvPr>
          <p:cNvPicPr>
            <a:picLocks noChangeAspect="1"/>
          </p:cNvPicPr>
          <p:nvPr/>
        </p:nvPicPr>
        <p:blipFill>
          <a:blip r:embed="rId4"/>
          <a:stretch>
            <a:fillRect/>
          </a:stretch>
        </p:blipFill>
        <p:spPr>
          <a:xfrm>
            <a:off x="425570" y="4167340"/>
            <a:ext cx="5676181" cy="2232680"/>
          </a:xfrm>
          <a:prstGeom prst="rect">
            <a:avLst/>
          </a:prstGeom>
        </p:spPr>
      </p:pic>
    </p:spTree>
    <p:extLst>
      <p:ext uri="{BB962C8B-B14F-4D97-AF65-F5344CB8AC3E}">
        <p14:creationId xmlns:p14="http://schemas.microsoft.com/office/powerpoint/2010/main" val="33319583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88849A5881844EB2BE27554D5797BF" ma:contentTypeVersion="6" ma:contentTypeDescription="Create a new document." ma:contentTypeScope="" ma:versionID="6ef04298dcddb4681284aa7db655e5b4">
  <xsd:schema xmlns:xsd="http://www.w3.org/2001/XMLSchema" xmlns:xs="http://www.w3.org/2001/XMLSchema" xmlns:p="http://schemas.microsoft.com/office/2006/metadata/properties" xmlns:ns2="49907e57-d251-43d2-bb81-9e60815f8086" targetNamespace="http://schemas.microsoft.com/office/2006/metadata/properties" ma:root="true" ma:fieldsID="5b9ac79ff54b54369b4b9f3e50da1389" ns2:_="">
    <xsd:import namespace="49907e57-d251-43d2-bb81-9e60815f808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907e57-d251-43d2-bb81-9e60815f808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802560-92D7-4B2E-B6A1-CC5B93E7E12D}">
  <ds:schemaRefs>
    <ds:schemaRef ds:uri="49907e57-d251-43d2-bb81-9e60815f8086"/>
    <ds:schemaRef ds:uri="http://schemas.openxmlformats.org/package/2006/metadata/core-properties"/>
    <ds:schemaRef ds:uri="http://purl.org/dc/dcmitype/"/>
    <ds:schemaRef ds:uri="http://schemas.microsoft.com/office/infopath/2007/PartnerControls"/>
    <ds:schemaRef ds:uri="http://purl.org/dc/elements/1.1/"/>
    <ds:schemaRef ds:uri="http://purl.org/dc/terms/"/>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F5955B2-270D-4FC3-A225-AE7D91C562AA}">
  <ds:schemaRefs>
    <ds:schemaRef ds:uri="49907e57-d251-43d2-bb81-9e60815f80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9246BDB-32AA-463D-8336-84BC05CD7251}">
  <ds:schemaRefs>
    <ds:schemaRef ds:uri="http://schemas.microsoft.com/sharepoint/v3/contenttype/form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3005</Words>
  <Application>Microsoft Office PowerPoint</Application>
  <PresentationFormat>Widescreen</PresentationFormat>
  <Paragraphs>328</Paragraphs>
  <Slides>39</Slides>
  <Notes>24</Notes>
  <HiddenSlides>0</HiddenSlides>
  <MMClips>16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Arial,Sans-Serif</vt:lpstr>
      <vt:lpstr>Calibri</vt:lpstr>
      <vt:lpstr>Century Gothic</vt:lpstr>
      <vt:lpstr>Courier New</vt:lpstr>
      <vt:lpstr>Segoe UI</vt:lpstr>
      <vt:lpstr>Segoe UI Light</vt:lpstr>
      <vt:lpstr>Wingdings 2</vt:lpstr>
      <vt:lpstr>Quotable</vt:lpstr>
      <vt:lpstr>Developer Salary Prediction</vt:lpstr>
      <vt:lpstr>Team 94 Composition</vt:lpstr>
      <vt:lpstr>Problem Statement</vt:lpstr>
      <vt:lpstr>Data Description</vt:lpstr>
      <vt:lpstr>Initial Hypothesis</vt:lpstr>
      <vt:lpstr>Planned Approach</vt:lpstr>
      <vt:lpstr>Project Timeline</vt:lpstr>
      <vt:lpstr>Data Overview</vt:lpstr>
      <vt:lpstr>Annual Developer Salary + GDP per Capita</vt:lpstr>
      <vt:lpstr>Supplementary Data</vt:lpstr>
      <vt:lpstr>Supplementary Data</vt:lpstr>
      <vt:lpstr>Data Cleaning Process</vt:lpstr>
      <vt:lpstr>Why Data Cleaning? </vt:lpstr>
      <vt:lpstr>Data Cleaning Process </vt:lpstr>
      <vt:lpstr>Data Cleaning Process </vt:lpstr>
      <vt:lpstr>Data Cleaning Process </vt:lpstr>
      <vt:lpstr>Feature Engineering</vt:lpstr>
      <vt:lpstr>Exploratory Data Analysis</vt:lpstr>
      <vt:lpstr>Exploratory Data Analysis</vt:lpstr>
      <vt:lpstr>Exploratory Data Analysis</vt:lpstr>
      <vt:lpstr>Exploratory Data Analysis</vt:lpstr>
      <vt:lpstr>Key Insights – Descriptive Analytics</vt:lpstr>
      <vt:lpstr>Compensation Distribution</vt:lpstr>
      <vt:lpstr>Distribution of IT experience</vt:lpstr>
      <vt:lpstr>Proficient Languages</vt:lpstr>
      <vt:lpstr>Distribution of Job Satisfaction</vt:lpstr>
      <vt:lpstr>Modelling Overview</vt:lpstr>
      <vt:lpstr>Models in Use</vt:lpstr>
      <vt:lpstr>Modelling Overview</vt:lpstr>
      <vt:lpstr>Modelling – Results</vt:lpstr>
      <vt:lpstr>Logistic Regression Baseline Results</vt:lpstr>
      <vt:lpstr>Challenges</vt:lpstr>
      <vt:lpstr>Challenges</vt:lpstr>
      <vt:lpstr>Key Outcomes</vt:lpstr>
      <vt:lpstr>Analysis of Modelling:  Was our hypothesis correct?</vt:lpstr>
      <vt:lpstr>Future Iterations</vt:lpstr>
      <vt:lpstr>Supplementary Findings + Research Papers</vt:lpstr>
      <vt:lpstr>Appendix</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Lindsey Tartaglia</cp:lastModifiedBy>
  <cp:revision>2</cp:revision>
  <dcterms:created xsi:type="dcterms:W3CDTF">2022-07-05T17:39:18Z</dcterms:created>
  <dcterms:modified xsi:type="dcterms:W3CDTF">2022-07-24T20:21:33Z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0x010100C788849A5881844EB2BE27554D5797BF</vt:lpwstr>
  </property>
</Properties>
</file>